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62" r:id="rId4"/>
    <p:sldId id="259" r:id="rId5"/>
    <p:sldId id="263" r:id="rId6"/>
    <p:sldId id="264" r:id="rId7"/>
    <p:sldId id="265" r:id="rId8"/>
    <p:sldId id="266" r:id="rId9"/>
    <p:sldId id="258" r:id="rId10"/>
    <p:sldId id="267" r:id="rId11"/>
    <p:sldId id="268" r:id="rId12"/>
    <p:sldId id="269" r:id="rId13"/>
    <p:sldId id="270" r:id="rId14"/>
  </p:sldIdLst>
  <p:sldSz cx="10160000" cy="8420100"/>
  <p:notesSz cx="6858000" cy="9144000"/>
  <p:embeddedFontLst>
    <p:embeddedFont>
      <p:font typeface="Calibri" panose="020F050202020403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Franklin Gothic Heavy" panose="020B090302010202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2">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92718" autoAdjust="0"/>
  </p:normalViewPr>
  <p:slideViewPr>
    <p:cSldViewPr>
      <p:cViewPr varScale="1">
        <p:scale>
          <a:sx n="86" d="100"/>
          <a:sy n="86" d="100"/>
        </p:scale>
        <p:origin x="1746" y="66"/>
      </p:cViewPr>
      <p:guideLst>
        <p:guide orient="horz" pos="2652"/>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450EE-D92A-4C6A-A753-F31F43CAF31D}" type="datetimeFigureOut">
              <a:rPr lang="en-GB" smtClean="0"/>
              <a:t>15/05/2023</a:t>
            </a:fld>
            <a:endParaRPr lang="en-GB"/>
          </a:p>
        </p:txBody>
      </p:sp>
      <p:sp>
        <p:nvSpPr>
          <p:cNvPr id="4" name="Slide Image Placeholder 3"/>
          <p:cNvSpPr>
            <a:spLocks noGrp="1" noRot="1" noChangeAspect="1"/>
          </p:cNvSpPr>
          <p:nvPr>
            <p:ph type="sldImg" idx="2"/>
          </p:nvPr>
        </p:nvSpPr>
        <p:spPr>
          <a:xfrm>
            <a:off x="1360488" y="685800"/>
            <a:ext cx="41370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35BB3-B87F-4830-ABEB-E25997F7C14C}" type="slidenum">
              <a:rPr lang="en-GB" smtClean="0"/>
              <a:t>‹#›</a:t>
            </a:fld>
            <a:endParaRPr lang="en-GB"/>
          </a:p>
        </p:txBody>
      </p:sp>
    </p:spTree>
    <p:extLst>
      <p:ext uri="{BB962C8B-B14F-4D97-AF65-F5344CB8AC3E}">
        <p14:creationId xmlns:p14="http://schemas.microsoft.com/office/powerpoint/2010/main" val="139479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35BB3-B87F-4830-ABEB-E25997F7C14C}" type="slidenum">
              <a:rPr lang="en-GB" smtClean="0"/>
              <a:t>1</a:t>
            </a:fld>
            <a:endParaRPr lang="en-GB"/>
          </a:p>
        </p:txBody>
      </p:sp>
    </p:spTree>
    <p:extLst>
      <p:ext uri="{BB962C8B-B14F-4D97-AF65-F5344CB8AC3E}">
        <p14:creationId xmlns:p14="http://schemas.microsoft.com/office/powerpoint/2010/main" val="345101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https://www.youtube.com/watch?v=nsfcN2Hi_ts (creative commons license)</a:t>
            </a:r>
          </a:p>
          <a:p>
            <a:r>
              <a:rPr lang="en-GB" dirty="0"/>
              <a:t>https://www.flickr.com/photos/pro-juventute/10817152306 (labelled for reuse)</a:t>
            </a:r>
          </a:p>
        </p:txBody>
      </p:sp>
      <p:sp>
        <p:nvSpPr>
          <p:cNvPr id="4" name="Slide Number Placeholder 3"/>
          <p:cNvSpPr>
            <a:spLocks noGrp="1"/>
          </p:cNvSpPr>
          <p:nvPr>
            <p:ph type="sldNum" sz="quarter" idx="10"/>
          </p:nvPr>
        </p:nvSpPr>
        <p:spPr/>
        <p:txBody>
          <a:bodyPr/>
          <a:lstStyle/>
          <a:p>
            <a:fld id="{E6435BB3-B87F-4830-ABEB-E25997F7C14C}" type="slidenum">
              <a:rPr lang="en-GB" smtClean="0"/>
              <a:t>3</a:t>
            </a:fld>
            <a:endParaRPr lang="en-GB"/>
          </a:p>
        </p:txBody>
      </p:sp>
    </p:spTree>
    <p:extLst>
      <p:ext uri="{BB962C8B-B14F-4D97-AF65-F5344CB8AC3E}">
        <p14:creationId xmlns:p14="http://schemas.microsoft.com/office/powerpoint/2010/main" val="14574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15690"/>
            <a:ext cx="8636000" cy="1804864"/>
          </a:xfrm>
        </p:spPr>
        <p:txBody>
          <a:bodyPr/>
          <a:lstStyle/>
          <a:p>
            <a:r>
              <a:rPr lang="en-US"/>
              <a:t>Click to edit Master title style</a:t>
            </a:r>
            <a:endParaRPr lang="en-GB"/>
          </a:p>
        </p:txBody>
      </p:sp>
      <p:sp>
        <p:nvSpPr>
          <p:cNvPr id="3" name="Subtitle 2"/>
          <p:cNvSpPr>
            <a:spLocks noGrp="1"/>
          </p:cNvSpPr>
          <p:nvPr>
            <p:ph type="subTitle" idx="1"/>
          </p:nvPr>
        </p:nvSpPr>
        <p:spPr>
          <a:xfrm>
            <a:off x="1524000" y="4771390"/>
            <a:ext cx="7112000" cy="21518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8B449E-255C-46E7-8DAA-43280E55553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119373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8B449E-255C-46E7-8DAA-43280E55553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84966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37196"/>
            <a:ext cx="2286000" cy="718437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1" y="337196"/>
            <a:ext cx="6688667" cy="71843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8B449E-255C-46E7-8DAA-43280E55553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390780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8B449E-255C-46E7-8DAA-43280E55553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91865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410696"/>
            <a:ext cx="8636000" cy="167232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02570" y="3568798"/>
            <a:ext cx="8636000" cy="184189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B449E-255C-46E7-8DAA-43280E55553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148968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964692"/>
            <a:ext cx="4487333" cy="5556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64667" y="1964692"/>
            <a:ext cx="4487333" cy="5556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8B449E-255C-46E7-8DAA-43280E55553C}"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253312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0" y="1884777"/>
            <a:ext cx="4489098" cy="7854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670263"/>
            <a:ext cx="4489098" cy="4851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1141" y="1884777"/>
            <a:ext cx="4490861" cy="7854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670263"/>
            <a:ext cx="4490861" cy="4851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8B449E-255C-46E7-8DAA-43280E55553C}"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117738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8B449E-255C-46E7-8DAA-43280E55553C}" type="datetimeFigureOut">
              <a:rPr lang="en-GB" smtClean="0"/>
              <a:t>15/05/2023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253507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B449E-255C-46E7-8DAA-43280E55553C}" type="datetimeFigureOut">
              <a:rPr lang="en-GB" smtClean="0"/>
              <a:t>15/05/2023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3909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35245"/>
            <a:ext cx="3342570" cy="1426739"/>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72278" y="335247"/>
            <a:ext cx="5679722" cy="71863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01" y="1761986"/>
            <a:ext cx="3342570" cy="5759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B449E-255C-46E7-8DAA-43280E55553C}"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42588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894070"/>
            <a:ext cx="6096000" cy="69582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91431" y="752352"/>
            <a:ext cx="6096000" cy="5052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6589898"/>
            <a:ext cx="6096000" cy="9881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B449E-255C-46E7-8DAA-43280E55553C}"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E6404A-0109-42F2-B2D1-E5C9F550580C}" type="slidenum">
              <a:rPr lang="en-GB" smtClean="0"/>
              <a:t>‹#›</a:t>
            </a:fld>
            <a:endParaRPr lang="en-GB"/>
          </a:p>
        </p:txBody>
      </p:sp>
    </p:spTree>
    <p:extLst>
      <p:ext uri="{BB962C8B-B14F-4D97-AF65-F5344CB8AC3E}">
        <p14:creationId xmlns:p14="http://schemas.microsoft.com/office/powerpoint/2010/main" val="214296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6000">
              <a:srgbClr val="00B0F0"/>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37194"/>
            <a:ext cx="9144000" cy="14033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8000" y="1964692"/>
            <a:ext cx="9144000" cy="5556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08001" y="7804187"/>
            <a:ext cx="2370667" cy="448292"/>
          </a:xfrm>
          <a:prstGeom prst="rect">
            <a:avLst/>
          </a:prstGeom>
        </p:spPr>
        <p:txBody>
          <a:bodyPr vert="horz" lIns="91440" tIns="45720" rIns="91440" bIns="45720" rtlCol="0" anchor="ctr"/>
          <a:lstStyle>
            <a:lvl1pPr algn="l">
              <a:defRPr sz="1200">
                <a:solidFill>
                  <a:schemeClr val="tx1">
                    <a:tint val="75000"/>
                  </a:schemeClr>
                </a:solidFill>
              </a:defRPr>
            </a:lvl1pPr>
          </a:lstStyle>
          <a:p>
            <a:fld id="{AF8B449E-255C-46E7-8DAA-43280E55553C}" type="datetimeFigureOut">
              <a:rPr lang="en-GB" smtClean="0"/>
              <a:t>15/05/2023</a:t>
            </a:fld>
            <a:endParaRPr lang="en-GB"/>
          </a:p>
        </p:txBody>
      </p:sp>
      <p:sp>
        <p:nvSpPr>
          <p:cNvPr id="5" name="Footer Placeholder 4"/>
          <p:cNvSpPr>
            <a:spLocks noGrp="1"/>
          </p:cNvSpPr>
          <p:nvPr>
            <p:ph type="ftr" sz="quarter" idx="3"/>
          </p:nvPr>
        </p:nvSpPr>
        <p:spPr>
          <a:xfrm>
            <a:off x="3471335" y="7804187"/>
            <a:ext cx="3217333" cy="4482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804187"/>
            <a:ext cx="2370667" cy="448292"/>
          </a:xfrm>
          <a:prstGeom prst="rect">
            <a:avLst/>
          </a:prstGeom>
        </p:spPr>
        <p:txBody>
          <a:bodyPr vert="horz" lIns="91440" tIns="45720" rIns="91440" bIns="45720" rtlCol="0" anchor="ctr"/>
          <a:lstStyle>
            <a:lvl1pPr algn="r">
              <a:defRPr sz="1200">
                <a:solidFill>
                  <a:schemeClr val="tx1">
                    <a:tint val="75000"/>
                  </a:schemeClr>
                </a:solidFill>
              </a:defRPr>
            </a:lvl1pPr>
          </a:lstStyle>
          <a:p>
            <a:fld id="{08E6404A-0109-42F2-B2D1-E5C9F550580C}" type="slidenum">
              <a:rPr lang="en-GB" smtClean="0"/>
              <a:t>‹#›</a:t>
            </a:fld>
            <a:endParaRPr lang="en-GB"/>
          </a:p>
        </p:txBody>
      </p:sp>
    </p:spTree>
    <p:extLst>
      <p:ext uri="{BB962C8B-B14F-4D97-AF65-F5344CB8AC3E}">
        <p14:creationId xmlns:p14="http://schemas.microsoft.com/office/powerpoint/2010/main" val="100461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nsfcN2Hi_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u7Nii5w2Fa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528" y="189801"/>
            <a:ext cx="7848872" cy="1446550"/>
          </a:xfrm>
          <a:prstGeom prst="rect">
            <a:avLst/>
          </a:prstGeom>
          <a:gradFill flip="none" rotWithShape="1">
            <a:gsLst>
              <a:gs pos="100000">
                <a:schemeClr val="bg1"/>
              </a:gs>
              <a:gs pos="0">
                <a:srgbClr val="FFFFCC"/>
              </a:gs>
            </a:gsLst>
            <a:lin ang="2700000" scaled="1"/>
            <a:tileRect/>
          </a:gra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rtlCol="0">
            <a:spAutoFit/>
          </a:bodyPr>
          <a:lstStyle/>
          <a:p>
            <a:pPr algn="ctr"/>
            <a:r>
              <a:rPr lang="en-GB" sz="4400" dirty="0">
                <a:effectLst>
                  <a:outerShdw blurRad="38100" dist="38100" dir="2700000" algn="tl">
                    <a:srgbClr val="000000">
                      <a:alpha val="43137"/>
                    </a:srgbClr>
                  </a:outerShdw>
                </a:effectLst>
                <a:latin typeface="Comic Sans MS" pitchFamily="66" charset="0"/>
              </a:rPr>
              <a:t>Why do I need to know about ‘sexting’ and image sharing?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20" y="1777600"/>
            <a:ext cx="4077953" cy="317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287373" y="1806411"/>
            <a:ext cx="5683031" cy="3154710"/>
          </a:xfrm>
          <a:prstGeom prst="rect">
            <a:avLst/>
          </a:prstGeom>
          <a:solidFill>
            <a:schemeClr val="bg1"/>
          </a:solidFill>
        </p:spPr>
        <p:txBody>
          <a:bodyPr wrap="square" rtlCol="0">
            <a:spAutoFit/>
          </a:bodyPr>
          <a:lstStyle/>
          <a:p>
            <a:r>
              <a:rPr lang="en-GB" sz="2300" dirty="0">
                <a:solidFill>
                  <a:srgbClr val="7030A0"/>
                </a:solidFill>
                <a:latin typeface="Comic Sans MS" panose="030F0702030302020204" pitchFamily="66" charset="0"/>
              </a:rPr>
              <a:t>Ella is 14. She’s  been going out with Alex for two weeks. He’s 15. Alex pays Ella lots of attention, is kind to her and bought Ella her favourite chocolates yesterday. Alex has just sent Ella a picture of himself, posing, with his shirt off. He’s sent a cheeky text with it:</a:t>
            </a:r>
          </a:p>
          <a:p>
            <a:endParaRPr lang="en-GB" sz="1200" dirty="0">
              <a:solidFill>
                <a:srgbClr val="7030A0"/>
              </a:solidFill>
              <a:latin typeface="Comic Sans MS" panose="030F0702030302020204" pitchFamily="66" charset="0"/>
            </a:endParaRPr>
          </a:p>
          <a:p>
            <a:endParaRPr lang="en-GB" sz="100" dirty="0">
              <a:solidFill>
                <a:srgbClr val="7030A0"/>
              </a:solidFill>
              <a:latin typeface="Comic Sans MS" panose="030F0702030302020204" pitchFamily="66" charset="0"/>
            </a:endParaRPr>
          </a:p>
          <a:p>
            <a:r>
              <a:rPr lang="en-GB" sz="2300" dirty="0">
                <a:solidFill>
                  <a:srgbClr val="7030A0"/>
                </a:solidFill>
                <a:latin typeface="Comic Sans MS" panose="030F0702030302020204" pitchFamily="66" charset="0"/>
              </a:rPr>
              <a:t>‘Feel free to return the favour, babe.’</a:t>
            </a:r>
          </a:p>
        </p:txBody>
      </p:sp>
      <p:sp>
        <p:nvSpPr>
          <p:cNvPr id="11" name="TextBox 10"/>
          <p:cNvSpPr txBox="1"/>
          <p:nvPr/>
        </p:nvSpPr>
        <p:spPr>
          <a:xfrm>
            <a:off x="209420" y="5012584"/>
            <a:ext cx="9741160" cy="2677656"/>
          </a:xfrm>
          <a:prstGeom prst="rect">
            <a:avLst/>
          </a:prstGeom>
          <a:gradFill>
            <a:gsLst>
              <a:gs pos="100000">
                <a:schemeClr val="bg1"/>
              </a:gs>
              <a:gs pos="0">
                <a:srgbClr val="FFFFCC"/>
              </a:gs>
            </a:gsLst>
            <a:lin ang="2700000" scaled="1"/>
          </a:gradFill>
          <a:ln>
            <a:solidFill>
              <a:schemeClr val="tx1"/>
            </a:solidFill>
          </a:ln>
        </p:spPr>
        <p:txBody>
          <a:bodyPr wrap="square" rtlCol="0">
            <a:spAutoFit/>
          </a:bodyPr>
          <a:lstStyle/>
          <a:p>
            <a:r>
              <a:rPr lang="en-GB" sz="2400" b="1" dirty="0">
                <a:solidFill>
                  <a:srgbClr val="FF0000"/>
                </a:solidFill>
                <a:latin typeface="Comic Sans MS" panose="030F0702030302020204" pitchFamily="66" charset="0"/>
              </a:rPr>
              <a:t>Challenge: </a:t>
            </a:r>
            <a:r>
              <a:rPr lang="en-GB" sz="2400" dirty="0">
                <a:latin typeface="Comic Sans MS" panose="030F0702030302020204" pitchFamily="66" charset="0"/>
              </a:rPr>
              <a:t>What does Alex mean by ‘return the favour’? </a:t>
            </a:r>
          </a:p>
          <a:p>
            <a:r>
              <a:rPr lang="en-GB" sz="2400" dirty="0">
                <a:latin typeface="Comic Sans MS" panose="030F0702030302020204" pitchFamily="66" charset="0"/>
              </a:rPr>
              <a:t>Is this a good idea?</a:t>
            </a:r>
          </a:p>
          <a:p>
            <a:r>
              <a:rPr lang="en-GB" sz="2400" b="1" dirty="0">
                <a:solidFill>
                  <a:schemeClr val="accent6">
                    <a:lumMod val="75000"/>
                  </a:schemeClr>
                </a:solidFill>
                <a:latin typeface="Comic Sans MS" panose="030F0702030302020204" pitchFamily="66" charset="0"/>
              </a:rPr>
              <a:t>More Challenging: </a:t>
            </a:r>
            <a:r>
              <a:rPr lang="en-GB" sz="2400" dirty="0">
                <a:latin typeface="Comic Sans MS" panose="030F0702030302020204" pitchFamily="66" charset="0"/>
              </a:rPr>
              <a:t>Let’s say Ella does return the favour and the couple split up. Describe what the consequences could be.</a:t>
            </a:r>
          </a:p>
          <a:p>
            <a:r>
              <a:rPr lang="en-GB" sz="2400" b="1" dirty="0">
                <a:solidFill>
                  <a:srgbClr val="00B050"/>
                </a:solidFill>
                <a:latin typeface="Comic Sans MS" panose="030F0702030302020204" pitchFamily="66" charset="0"/>
              </a:rPr>
              <a:t>Mega Challenging: </a:t>
            </a:r>
            <a:r>
              <a:rPr lang="en-GB" sz="2400" dirty="0">
                <a:latin typeface="Comic Sans MS" panose="030F0702030302020204" pitchFamily="66" charset="0"/>
              </a:rPr>
              <a:t>Explain one  long term and one short term impact of putting your personal pictures and information in someone else's hands.</a:t>
            </a:r>
          </a:p>
        </p:txBody>
      </p:sp>
      <p:sp>
        <p:nvSpPr>
          <p:cNvPr id="12" name="Rectangle 11"/>
          <p:cNvSpPr/>
          <p:nvPr/>
        </p:nvSpPr>
        <p:spPr>
          <a:xfrm>
            <a:off x="189596" y="1748788"/>
            <a:ext cx="1776448" cy="461665"/>
          </a:xfrm>
          <a:prstGeom prst="rect">
            <a:avLst/>
          </a:prstGeom>
          <a:solidFill>
            <a:srgbClr val="FFFF00"/>
          </a:solidFill>
          <a:ln>
            <a:solidFill>
              <a:schemeClr val="tx1"/>
            </a:solidFill>
          </a:ln>
        </p:spPr>
        <p:txBody>
          <a:bodyPr wrap="none">
            <a:spAutoFit/>
          </a:bodyPr>
          <a:lstStyle/>
          <a:p>
            <a:r>
              <a:rPr lang="en-GB" sz="2400" dirty="0">
                <a:latin typeface="Comic Sans MS" panose="030F0702030302020204" pitchFamily="66" charset="0"/>
              </a:rPr>
              <a:t>STARTER</a:t>
            </a:r>
            <a:r>
              <a:rPr lang="en-GB" sz="2000" dirty="0">
                <a:solidFill>
                  <a:srgbClr val="7030A0"/>
                </a:solidFill>
                <a:latin typeface="Comic Sans MS" panose="030F0702030302020204" pitchFamily="66" charset="0"/>
              </a:rPr>
              <a:t>: </a:t>
            </a:r>
            <a:endParaRPr lang="en-GB" dirty="0"/>
          </a:p>
        </p:txBody>
      </p:sp>
      <p:pic>
        <p:nvPicPr>
          <p:cNvPr id="8" name="Picture 7" descr="Image result for mobile phone vector">
            <a:extLst>
              <a:ext uri="{FF2B5EF4-FFF2-40B4-BE49-F238E27FC236}">
                <a16:creationId xmlns:a16="http://schemas.microsoft.com/office/drawing/2014/main" id="{C897831C-4CD3-4C85-9004-300E13C1BAA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4376" y="393626"/>
            <a:ext cx="1506028" cy="1298943"/>
          </a:xfrm>
          <a:prstGeom prst="rect">
            <a:avLst/>
          </a:prstGeom>
          <a:noFill/>
          <a:ln>
            <a:noFill/>
          </a:ln>
        </p:spPr>
      </p:pic>
    </p:spTree>
    <p:extLst>
      <p:ext uri="{BB962C8B-B14F-4D97-AF65-F5344CB8AC3E}">
        <p14:creationId xmlns:p14="http://schemas.microsoft.com/office/powerpoint/2010/main" val="47072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Screen Clipping">
            <a:extLst>
              <a:ext uri="{FF2B5EF4-FFF2-40B4-BE49-F238E27FC236}">
                <a16:creationId xmlns:a16="http://schemas.microsoft.com/office/drawing/2014/main" id="{2283EADE-F012-44D0-8C78-8295FE27E1E2}"/>
              </a:ext>
            </a:extLst>
          </p:cNvPr>
          <p:cNvPicPr>
            <a:picLocks noChangeAspect="1"/>
          </p:cNvPicPr>
          <p:nvPr/>
        </p:nvPicPr>
        <p:blipFill>
          <a:blip r:embed="rId2">
            <a:extLst>
              <a:ext uri="{28A0092B-C50C-407E-A947-70E740481C1C}">
                <a14:useLocalDpi xmlns:a14="http://schemas.microsoft.com/office/drawing/2010/main" val="0"/>
              </a:ext>
            </a:extLst>
          </a:blip>
          <a:srcRect l="3220" t="4463" r="3026" b="10445"/>
          <a:stretch>
            <a:fillRect/>
          </a:stretch>
        </p:blipFill>
        <p:spPr bwMode="auto">
          <a:xfrm>
            <a:off x="1001858" y="3129141"/>
            <a:ext cx="8181934" cy="50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2F038B10-8CA1-4BBD-9F6B-835BBBC14983}"/>
              </a:ext>
            </a:extLst>
          </p:cNvPr>
          <p:cNvSpPr>
            <a:spLocks noChangeArrowheads="1"/>
          </p:cNvSpPr>
          <p:nvPr/>
        </p:nvSpPr>
        <p:spPr bwMode="auto">
          <a:xfrm>
            <a:off x="1001858" y="1135871"/>
            <a:ext cx="8156285" cy="1690527"/>
          </a:xfrm>
          <a:prstGeom prst="rect">
            <a:avLst/>
          </a:prstGeom>
          <a:gradFill flip="none" rotWithShape="1">
            <a:gsLst>
              <a:gs pos="0">
                <a:srgbClr val="FFFFCC"/>
              </a:gs>
              <a:gs pos="100000">
                <a:schemeClr val="bg1">
                  <a:shade val="100000"/>
                  <a:satMod val="115000"/>
                </a:schemeClr>
              </a:gs>
            </a:gsLst>
            <a:lin ang="5400000" scaled="1"/>
            <a:tileRect/>
          </a:gra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2077" dirty="0">
                <a:latin typeface="Comic Sans MS" panose="030F0702030302020204" pitchFamily="66" charset="0"/>
              </a:rPr>
              <a:t>Your teacher will now give you a real life</a:t>
            </a:r>
          </a:p>
          <a:p>
            <a:pPr eaLnBrk="1" hangingPunct="1">
              <a:spcBef>
                <a:spcPct val="0"/>
              </a:spcBef>
              <a:buFontTx/>
              <a:buNone/>
              <a:defRPr/>
            </a:pPr>
            <a:r>
              <a:rPr lang="en-GB" altLang="en-US" sz="2077" dirty="0">
                <a:latin typeface="Comic Sans MS" panose="030F0702030302020204" pitchFamily="66" charset="0"/>
              </a:rPr>
              <a:t> situations sheet according to your challenge level. </a:t>
            </a:r>
          </a:p>
          <a:p>
            <a:pPr eaLnBrk="1" hangingPunct="1">
              <a:spcBef>
                <a:spcPct val="0"/>
              </a:spcBef>
              <a:buFontTx/>
              <a:buNone/>
              <a:defRPr/>
            </a:pPr>
            <a:endParaRPr lang="en-GB" altLang="en-US" sz="2077" dirty="0">
              <a:latin typeface="Comic Sans MS" panose="030F0702030302020204" pitchFamily="66" charset="0"/>
            </a:endParaRPr>
          </a:p>
          <a:p>
            <a:pPr eaLnBrk="1" hangingPunct="1">
              <a:spcBef>
                <a:spcPct val="0"/>
              </a:spcBef>
              <a:buFontTx/>
              <a:buNone/>
              <a:defRPr/>
            </a:pPr>
            <a:r>
              <a:rPr lang="en-GB" altLang="en-US" sz="2077" b="1" dirty="0">
                <a:solidFill>
                  <a:srgbClr val="7030A0"/>
                </a:solidFill>
                <a:latin typeface="Comic Sans MS" panose="030F0702030302020204" pitchFamily="66" charset="0"/>
              </a:rPr>
              <a:t>Discuss the situations carefully with your partner and be prepared to feedback to the class with your ideas.</a:t>
            </a:r>
          </a:p>
        </p:txBody>
      </p:sp>
      <p:sp>
        <p:nvSpPr>
          <p:cNvPr id="2" name="Arrow: Down 1">
            <a:extLst>
              <a:ext uri="{FF2B5EF4-FFF2-40B4-BE49-F238E27FC236}">
                <a16:creationId xmlns:a16="http://schemas.microsoft.com/office/drawing/2014/main" id="{8EBDAA76-D878-4F38-9C4C-9A413A3D51FA}"/>
              </a:ext>
            </a:extLst>
          </p:cNvPr>
          <p:cNvSpPr/>
          <p:nvPr/>
        </p:nvSpPr>
        <p:spPr>
          <a:xfrm>
            <a:off x="8242118" y="2713266"/>
            <a:ext cx="665035" cy="149495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77"/>
          </a:p>
        </p:txBody>
      </p:sp>
      <p:pic>
        <p:nvPicPr>
          <p:cNvPr id="5126" name="Picture 5">
            <a:extLst>
              <a:ext uri="{FF2B5EF4-FFF2-40B4-BE49-F238E27FC236}">
                <a16:creationId xmlns:a16="http://schemas.microsoft.com/office/drawing/2014/main" id="{1A6249E0-67BD-4ADB-9C8B-C194AA0840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59054">
            <a:off x="6734341" y="-247327"/>
            <a:ext cx="2095865" cy="2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close up of text on a white background&#10;&#10;Description automatically generated">
            <a:extLst>
              <a:ext uri="{FF2B5EF4-FFF2-40B4-BE49-F238E27FC236}">
                <a16:creationId xmlns:a16="http://schemas.microsoft.com/office/drawing/2014/main" id="{C063026D-149B-4C3F-8DCE-4BCE76EBD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663"/>
          <a:stretch>
            <a:fillRect/>
          </a:stretch>
        </p:blipFill>
        <p:spPr bwMode="auto">
          <a:xfrm>
            <a:off x="842470" y="476333"/>
            <a:ext cx="6556905" cy="480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F0802F65-921D-4EA2-A989-B3613EC89AFE}"/>
              </a:ext>
            </a:extLst>
          </p:cNvPr>
          <p:cNvSpPr>
            <a:spLocks noChangeArrowheads="1"/>
          </p:cNvSpPr>
          <p:nvPr/>
        </p:nvSpPr>
        <p:spPr bwMode="auto">
          <a:xfrm>
            <a:off x="5243053" y="29313"/>
            <a:ext cx="3971884" cy="1690527"/>
          </a:xfrm>
          <a:prstGeom prst="rect">
            <a:avLst/>
          </a:prstGeom>
          <a:gradFill flip="none" rotWithShape="1">
            <a:gsLst>
              <a:gs pos="0">
                <a:srgbClr val="FFFFCC"/>
              </a:gs>
              <a:gs pos="100000">
                <a:schemeClr val="bg1">
                  <a:shade val="100000"/>
                  <a:satMod val="115000"/>
                </a:schemeClr>
              </a:gs>
            </a:gsLst>
            <a:lin ang="5400000" scaled="1"/>
            <a:tileRect/>
          </a:gra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2077" dirty="0">
                <a:latin typeface="Comic Sans MS" panose="030F0702030302020204" pitchFamily="66" charset="0"/>
              </a:rPr>
              <a:t>Study the rape-culture pyramid you have been given. When we talk about consent, we might think we’re just talking about ‘to have sex.’</a:t>
            </a:r>
          </a:p>
        </p:txBody>
      </p:sp>
      <p:sp>
        <p:nvSpPr>
          <p:cNvPr id="5" name="Rectangle 2">
            <a:extLst>
              <a:ext uri="{FF2B5EF4-FFF2-40B4-BE49-F238E27FC236}">
                <a16:creationId xmlns:a16="http://schemas.microsoft.com/office/drawing/2014/main" id="{80366624-54AF-4075-B943-E14CC1C60623}"/>
              </a:ext>
            </a:extLst>
          </p:cNvPr>
          <p:cNvSpPr>
            <a:spLocks noChangeArrowheads="1"/>
          </p:cNvSpPr>
          <p:nvPr/>
        </p:nvSpPr>
        <p:spPr bwMode="auto">
          <a:xfrm>
            <a:off x="880943" y="5406379"/>
            <a:ext cx="8398115" cy="2969083"/>
          </a:xfrm>
          <a:prstGeom prst="rect">
            <a:avLst/>
          </a:prstGeom>
          <a:gradFill flip="none" rotWithShape="1">
            <a:gsLst>
              <a:gs pos="0">
                <a:srgbClr val="FFFFCC"/>
              </a:gs>
              <a:gs pos="100000">
                <a:schemeClr val="bg1">
                  <a:shade val="100000"/>
                  <a:satMod val="115000"/>
                </a:schemeClr>
              </a:gs>
            </a:gsLst>
            <a:lin ang="5400000" scaled="1"/>
            <a:tileRect/>
          </a:gra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2077" dirty="0">
                <a:solidFill>
                  <a:srgbClr val="0000FF"/>
                </a:solidFill>
                <a:latin typeface="Comic Sans MS" panose="030F0702030302020204" pitchFamily="66" charset="0"/>
              </a:rPr>
              <a:t>However, there are a lot of serious offenses that can take place without a person’s consent – not just physical sexual acts.</a:t>
            </a:r>
          </a:p>
          <a:p>
            <a:pPr eaLnBrk="1" hangingPunct="1">
              <a:spcBef>
                <a:spcPct val="0"/>
              </a:spcBef>
              <a:buFontTx/>
              <a:buNone/>
              <a:defRPr/>
            </a:pPr>
            <a:r>
              <a:rPr lang="en-GB" altLang="en-US" sz="2077" b="1" dirty="0">
                <a:solidFill>
                  <a:srgbClr val="FF0000"/>
                </a:solidFill>
                <a:latin typeface="Comic Sans MS" panose="030F0702030302020204" pitchFamily="66" charset="0"/>
              </a:rPr>
              <a:t>Challenge: </a:t>
            </a:r>
            <a:r>
              <a:rPr lang="en-GB" altLang="en-US" sz="2077" dirty="0">
                <a:latin typeface="Comic Sans MS" panose="030F0702030302020204" pitchFamily="66" charset="0"/>
              </a:rPr>
              <a:t>1. What do people mean when they talk about a ‘rape culture’? 2. Why does the pyramid have more things at the bottom than at the top? What is it showing?</a:t>
            </a:r>
          </a:p>
          <a:p>
            <a:pPr eaLnBrk="1" hangingPunct="1">
              <a:spcBef>
                <a:spcPct val="0"/>
              </a:spcBef>
              <a:buFontTx/>
              <a:buNone/>
              <a:defRPr/>
            </a:pPr>
            <a:r>
              <a:rPr lang="en-GB" altLang="en-US" sz="2077" b="1" dirty="0">
                <a:solidFill>
                  <a:srgbClr val="CC6600"/>
                </a:solidFill>
                <a:latin typeface="Comic Sans MS" panose="030F0702030302020204" pitchFamily="66" charset="0"/>
              </a:rPr>
              <a:t>More challenging: </a:t>
            </a:r>
            <a:r>
              <a:rPr lang="en-GB" altLang="en-US" sz="2077" dirty="0">
                <a:latin typeface="Comic Sans MS" panose="030F0702030302020204" pitchFamily="66" charset="0"/>
              </a:rPr>
              <a:t>Why do you think some of these acts have been ‘normalised’?</a:t>
            </a:r>
          </a:p>
          <a:p>
            <a:pPr eaLnBrk="1" hangingPunct="1">
              <a:spcBef>
                <a:spcPct val="0"/>
              </a:spcBef>
              <a:buFontTx/>
              <a:buNone/>
              <a:defRPr/>
            </a:pPr>
            <a:r>
              <a:rPr lang="en-GB" altLang="en-US" sz="2077" b="1" dirty="0">
                <a:solidFill>
                  <a:srgbClr val="00B050"/>
                </a:solidFill>
                <a:latin typeface="Comic Sans MS" panose="030F0702030302020204" pitchFamily="66" charset="0"/>
              </a:rPr>
              <a:t>Mega challenging: </a:t>
            </a:r>
            <a:r>
              <a:rPr lang="en-GB" altLang="en-US" sz="2077" dirty="0">
                <a:latin typeface="Comic Sans MS" panose="030F0702030302020204" pitchFamily="66" charset="0"/>
              </a:rPr>
              <a:t>Explain three things that must change in society for these acts no longer to be seen by some as ‘normal’.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73EE28AB-BE2E-473A-9141-2632373F3560}"/>
              </a:ext>
            </a:extLst>
          </p:cNvPr>
          <p:cNvSpPr>
            <a:spLocks noChangeArrowheads="1"/>
          </p:cNvSpPr>
          <p:nvPr/>
        </p:nvSpPr>
        <p:spPr bwMode="auto">
          <a:xfrm rot="21308987">
            <a:off x="891935" y="1077776"/>
            <a:ext cx="5153556" cy="137114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2770" dirty="0">
                <a:solidFill>
                  <a:srgbClr val="1E1E1E"/>
                </a:solidFill>
                <a:effectLst>
                  <a:outerShdw blurRad="38100" dist="38100" dir="2700000" algn="tl">
                    <a:srgbClr val="000000">
                      <a:alpha val="43137"/>
                    </a:srgbClr>
                  </a:outerShdw>
                </a:effectLst>
                <a:latin typeface="Franklin Gothic Heavy" panose="020B0903020102020204" pitchFamily="34" charset="0"/>
              </a:rPr>
              <a:t>‘Men must prove a woman said 'Yes' under tough new rape rules’</a:t>
            </a:r>
          </a:p>
        </p:txBody>
      </p:sp>
      <p:sp>
        <p:nvSpPr>
          <p:cNvPr id="6" name="Rectangle 5">
            <a:extLst>
              <a:ext uri="{FF2B5EF4-FFF2-40B4-BE49-F238E27FC236}">
                <a16:creationId xmlns:a16="http://schemas.microsoft.com/office/drawing/2014/main" id="{FC3345D5-FCE0-429C-B8A2-C945B8DB709D}"/>
              </a:ext>
            </a:extLst>
          </p:cNvPr>
          <p:cNvSpPr/>
          <p:nvPr/>
        </p:nvSpPr>
        <p:spPr>
          <a:xfrm>
            <a:off x="5823813" y="1467472"/>
            <a:ext cx="3156622" cy="4653406"/>
          </a:xfrm>
          <a:prstGeom prst="rect">
            <a:avLst/>
          </a:prstGeom>
          <a:gradFill>
            <a:gsLst>
              <a:gs pos="0">
                <a:srgbClr val="FFFFCC"/>
              </a:gs>
              <a:gs pos="10000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77" dirty="0"/>
          </a:p>
        </p:txBody>
      </p:sp>
      <p:sp>
        <p:nvSpPr>
          <p:cNvPr id="7172" name="TextBox 6">
            <a:extLst>
              <a:ext uri="{FF2B5EF4-FFF2-40B4-BE49-F238E27FC236}">
                <a16:creationId xmlns:a16="http://schemas.microsoft.com/office/drawing/2014/main" id="{81A7B2F0-B22F-43E3-9B00-EF3DE42B6382}"/>
              </a:ext>
            </a:extLst>
          </p:cNvPr>
          <p:cNvSpPr txBox="1">
            <a:spLocks noChangeArrowheads="1"/>
          </p:cNvSpPr>
          <p:nvPr/>
        </p:nvSpPr>
        <p:spPr bwMode="auto">
          <a:xfrm>
            <a:off x="5823813" y="1661670"/>
            <a:ext cx="3074179" cy="42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77">
                <a:solidFill>
                  <a:srgbClr val="0000FF"/>
                </a:solidFill>
                <a:latin typeface="Comic Sans MS" panose="030F0702030302020204" pitchFamily="66" charset="0"/>
              </a:rPr>
              <a:t>As we read the article as a class underline any words you’re unsure about so I can explain them.</a:t>
            </a:r>
          </a:p>
          <a:p>
            <a:pPr eaLnBrk="1" hangingPunct="1">
              <a:spcBef>
                <a:spcPct val="0"/>
              </a:spcBef>
              <a:buFontTx/>
              <a:buNone/>
            </a:pPr>
            <a:endParaRPr lang="en-GB" altLang="en-US" sz="2077">
              <a:solidFill>
                <a:srgbClr val="0000FF"/>
              </a:solidFill>
              <a:latin typeface="Comic Sans MS" panose="030F0702030302020204" pitchFamily="66" charset="0"/>
            </a:endParaRPr>
          </a:p>
          <a:p>
            <a:pPr eaLnBrk="1" hangingPunct="1">
              <a:spcBef>
                <a:spcPct val="0"/>
              </a:spcBef>
              <a:buFontTx/>
              <a:buNone/>
            </a:pPr>
            <a:r>
              <a:rPr lang="en-GB" altLang="en-US" sz="2077">
                <a:solidFill>
                  <a:srgbClr val="FF0000"/>
                </a:solidFill>
                <a:latin typeface="Comic Sans MS" panose="030F0702030302020204" pitchFamily="66" charset="0"/>
              </a:rPr>
              <a:t>Then, answer the questions at your challenge level.</a:t>
            </a:r>
          </a:p>
          <a:p>
            <a:pPr eaLnBrk="1" hangingPunct="1">
              <a:spcBef>
                <a:spcPct val="0"/>
              </a:spcBef>
              <a:buFontTx/>
              <a:buNone/>
            </a:pPr>
            <a:endParaRPr lang="en-GB" altLang="en-US" sz="2077">
              <a:solidFill>
                <a:srgbClr val="0000FF"/>
              </a:solidFill>
              <a:latin typeface="Comic Sans MS" panose="030F0702030302020204" pitchFamily="66" charset="0"/>
            </a:endParaRPr>
          </a:p>
          <a:p>
            <a:pPr eaLnBrk="1" hangingPunct="1">
              <a:spcBef>
                <a:spcPct val="0"/>
              </a:spcBef>
              <a:buFontTx/>
              <a:buNone/>
            </a:pPr>
            <a:r>
              <a:rPr lang="en-GB" altLang="en-US" sz="2077">
                <a:latin typeface="Comic Sans MS" panose="030F0702030302020204" pitchFamily="66" charset="0"/>
              </a:rPr>
              <a:t>Be prepared to discuss your answers with the class.</a:t>
            </a:r>
          </a:p>
        </p:txBody>
      </p:sp>
      <p:pic>
        <p:nvPicPr>
          <p:cNvPr id="7173" name="Picture 2">
            <a:extLst>
              <a:ext uri="{FF2B5EF4-FFF2-40B4-BE49-F238E27FC236}">
                <a16:creationId xmlns:a16="http://schemas.microsoft.com/office/drawing/2014/main" id="{A51A7270-4740-4267-A551-B8756A6CD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827" y="6410342"/>
            <a:ext cx="1749608" cy="174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4" descr="A screenshot of a social media post&#10;&#10;Description automatically generated">
            <a:extLst>
              <a:ext uri="{FF2B5EF4-FFF2-40B4-BE49-F238E27FC236}">
                <a16:creationId xmlns:a16="http://schemas.microsoft.com/office/drawing/2014/main" id="{4B4D1C88-CA02-4A8C-9017-DBEBB3D43F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30242">
            <a:off x="1604603" y="2806700"/>
            <a:ext cx="3447917" cy="49483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6">
            <a:extLst>
              <a:ext uri="{FF2B5EF4-FFF2-40B4-BE49-F238E27FC236}">
                <a16:creationId xmlns:a16="http://schemas.microsoft.com/office/drawing/2014/main" id="{B312157D-C1E5-41B9-A4AD-3259104C3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652" y="1"/>
            <a:ext cx="1716630" cy="130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a:extLst>
              <a:ext uri="{FF2B5EF4-FFF2-40B4-BE49-F238E27FC236}">
                <a16:creationId xmlns:a16="http://schemas.microsoft.com/office/drawing/2014/main" id="{4BE768C9-E3FC-459A-9B3D-327C8FAF2B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859054">
            <a:off x="4735576" y="5890039"/>
            <a:ext cx="2095865" cy="2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CA6968BF-8F84-4C8E-9BB3-A7168F5A2F89}"/>
              </a:ext>
            </a:extLst>
          </p:cNvPr>
          <p:cNvSpPr txBox="1">
            <a:spLocks noChangeArrowheads="1"/>
          </p:cNvSpPr>
          <p:nvPr/>
        </p:nvSpPr>
        <p:spPr bwMode="auto">
          <a:xfrm>
            <a:off x="1116084" y="51545"/>
            <a:ext cx="5598744" cy="5895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3231" b="1" u="sng" dirty="0">
                <a:solidFill>
                  <a:srgbClr val="000000"/>
                </a:solidFill>
                <a:highlight>
                  <a:srgbClr val="FFFF00"/>
                </a:highlight>
                <a:latin typeface="Comic Sans MS" panose="030F0702030302020204" pitchFamily="66" charset="0"/>
              </a:rPr>
              <a:t>Plenary</a:t>
            </a:r>
            <a:r>
              <a:rPr lang="en-GB" altLang="en-US" sz="3231" b="1" u="sng" dirty="0">
                <a:solidFill>
                  <a:srgbClr val="000000"/>
                </a:solidFill>
                <a:latin typeface="Comic Sans MS" panose="030F0702030302020204" pitchFamily="66" charset="0"/>
              </a:rPr>
              <a:t> – Exactly Ten</a:t>
            </a:r>
            <a:endParaRPr lang="en-GB" altLang="en-US" sz="3231" dirty="0"/>
          </a:p>
        </p:txBody>
      </p:sp>
      <p:sp>
        <p:nvSpPr>
          <p:cNvPr id="8195" name="Text Box 3">
            <a:extLst>
              <a:ext uri="{FF2B5EF4-FFF2-40B4-BE49-F238E27FC236}">
                <a16:creationId xmlns:a16="http://schemas.microsoft.com/office/drawing/2014/main" id="{AF1DA56B-90EB-446F-B6A7-A12B6FC1E8E9}"/>
              </a:ext>
            </a:extLst>
          </p:cNvPr>
          <p:cNvSpPr txBox="1">
            <a:spLocks noChangeArrowheads="1"/>
          </p:cNvSpPr>
          <p:nvPr/>
        </p:nvSpPr>
        <p:spPr bwMode="auto">
          <a:xfrm>
            <a:off x="1115445" y="725492"/>
            <a:ext cx="8037202" cy="1424236"/>
          </a:xfrm>
          <a:prstGeom prst="rect">
            <a:avLst/>
          </a:prstGeom>
          <a:gradFill flip="none" rotWithShape="1">
            <a:gsLst>
              <a:gs pos="0">
                <a:srgbClr val="FFFFCC"/>
              </a:gs>
              <a:gs pos="100000">
                <a:schemeClr val="bg1">
                  <a:shade val="100000"/>
                  <a:satMod val="115000"/>
                </a:schemeClr>
              </a:gs>
            </a:gsLst>
            <a:lin ang="2700000" scaled="1"/>
            <a:tileRect/>
          </a:gra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2885">
                <a:solidFill>
                  <a:srgbClr val="000000"/>
                </a:solidFill>
                <a:latin typeface="Comic Sans MS" panose="030F0702030302020204" pitchFamily="66" charset="0"/>
              </a:rPr>
              <a:t>Summarise in </a:t>
            </a:r>
            <a:r>
              <a:rPr lang="en-GB" altLang="en-US" sz="2885">
                <a:solidFill>
                  <a:srgbClr val="FF0000"/>
                </a:solidFill>
                <a:latin typeface="Comic Sans MS" panose="030F0702030302020204" pitchFamily="66" charset="0"/>
              </a:rPr>
              <a:t>EXACTLY 10 </a:t>
            </a:r>
            <a:r>
              <a:rPr lang="en-GB" altLang="en-US" sz="2885">
                <a:solidFill>
                  <a:srgbClr val="000000"/>
                </a:solidFill>
                <a:latin typeface="Comic Sans MS" panose="030F0702030302020204" pitchFamily="66" charset="0"/>
              </a:rPr>
              <a:t>words what the most important thing is about consent that everyone should know……</a:t>
            </a:r>
          </a:p>
        </p:txBody>
      </p:sp>
      <p:pic>
        <p:nvPicPr>
          <p:cNvPr id="8196" name="Picture 7">
            <a:extLst>
              <a:ext uri="{FF2B5EF4-FFF2-40B4-BE49-F238E27FC236}">
                <a16:creationId xmlns:a16="http://schemas.microsoft.com/office/drawing/2014/main" id="{0E81D148-B254-4A21-9677-8A55470F5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54"/>
          <a:stretch>
            <a:fillRect/>
          </a:stretch>
        </p:blipFill>
        <p:spPr bwMode="auto">
          <a:xfrm>
            <a:off x="5080000" y="2332199"/>
            <a:ext cx="2442123" cy="227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8">
            <a:extLst>
              <a:ext uri="{FF2B5EF4-FFF2-40B4-BE49-F238E27FC236}">
                <a16:creationId xmlns:a16="http://schemas.microsoft.com/office/drawing/2014/main" id="{8D9D1BF6-4D56-4D45-B6AD-49F40B0AA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537"/>
          <a:stretch>
            <a:fillRect/>
          </a:stretch>
        </p:blipFill>
        <p:spPr bwMode="auto">
          <a:xfrm>
            <a:off x="6714189" y="3885779"/>
            <a:ext cx="1712967" cy="13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9">
            <a:extLst>
              <a:ext uri="{FF2B5EF4-FFF2-40B4-BE49-F238E27FC236}">
                <a16:creationId xmlns:a16="http://schemas.microsoft.com/office/drawing/2014/main" id="{A25150FF-56DC-4DAA-975F-082CFB619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445" y="2343193"/>
            <a:ext cx="3024714" cy="201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11">
            <a:extLst>
              <a:ext uri="{FF2B5EF4-FFF2-40B4-BE49-F238E27FC236}">
                <a16:creationId xmlns:a16="http://schemas.microsoft.com/office/drawing/2014/main" id="{D89C68D4-EC70-4334-84F6-013EF206A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367" y="3143798"/>
            <a:ext cx="1414342" cy="21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5">
            <a:extLst>
              <a:ext uri="{FF2B5EF4-FFF2-40B4-BE49-F238E27FC236}">
                <a16:creationId xmlns:a16="http://schemas.microsoft.com/office/drawing/2014/main" id="{33975105-695D-4134-B1AE-A247CD6107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859054">
            <a:off x="6565793" y="1386861"/>
            <a:ext cx="2095865" cy="2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2">
            <a:extLst>
              <a:ext uri="{FF2B5EF4-FFF2-40B4-BE49-F238E27FC236}">
                <a16:creationId xmlns:a16="http://schemas.microsoft.com/office/drawing/2014/main" id="{457D4181-CC6B-477B-9991-911E0C666A14}"/>
              </a:ext>
            </a:extLst>
          </p:cNvPr>
          <p:cNvSpPr txBox="1">
            <a:spLocks noChangeArrowheads="1"/>
          </p:cNvSpPr>
          <p:nvPr/>
        </p:nvSpPr>
        <p:spPr bwMode="auto">
          <a:xfrm>
            <a:off x="1071476" y="5424700"/>
            <a:ext cx="8017049" cy="2702343"/>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23" b="1" u="sng">
                <a:solidFill>
                  <a:srgbClr val="000000"/>
                </a:solidFill>
                <a:latin typeface="Comic Sans MS" panose="030F0702030302020204" pitchFamily="66" charset="0"/>
              </a:rPr>
              <a:t>Learning Outcomes:</a:t>
            </a:r>
            <a:endParaRPr lang="en-GB" altLang="en-US" sz="2423" u="sng">
              <a:solidFill>
                <a:srgbClr val="FF0000"/>
              </a:solidFill>
              <a:latin typeface="Comic Sans MS" panose="030F0702030302020204" pitchFamily="66" charset="0"/>
            </a:endParaRPr>
          </a:p>
          <a:p>
            <a:pPr eaLnBrk="1" hangingPunct="1">
              <a:spcBef>
                <a:spcPct val="0"/>
              </a:spcBef>
              <a:buFontTx/>
              <a:buNone/>
            </a:pPr>
            <a:r>
              <a:rPr lang="en-GB" altLang="en-US" sz="2423">
                <a:solidFill>
                  <a:srgbClr val="FF0000"/>
                </a:solidFill>
                <a:latin typeface="Comic Sans MS" panose="030F0702030302020204" pitchFamily="66" charset="0"/>
              </a:rPr>
              <a:t>Correctly identify cases where consent has or has not been given.</a:t>
            </a:r>
            <a:endParaRPr lang="en-GB" altLang="en-US" sz="2423">
              <a:solidFill>
                <a:srgbClr val="000000"/>
              </a:solidFill>
              <a:latin typeface="Comic Sans MS" panose="030F0702030302020204" pitchFamily="66" charset="0"/>
            </a:endParaRPr>
          </a:p>
          <a:p>
            <a:pPr eaLnBrk="1" hangingPunct="1">
              <a:spcBef>
                <a:spcPct val="0"/>
              </a:spcBef>
              <a:buFontTx/>
              <a:buNone/>
            </a:pPr>
            <a:r>
              <a:rPr lang="en-GB" altLang="en-US" sz="2423">
                <a:solidFill>
                  <a:srgbClr val="CC6600"/>
                </a:solidFill>
                <a:latin typeface="Comic Sans MS" panose="030F0702030302020204" pitchFamily="66" charset="0"/>
              </a:rPr>
              <a:t>Describe the ‘cup of tea’ analogy and how it can be used to explain consent accurately.</a:t>
            </a:r>
            <a:endParaRPr lang="en-GB" altLang="en-US" sz="2423">
              <a:solidFill>
                <a:srgbClr val="000000"/>
              </a:solidFill>
              <a:latin typeface="Comic Sans MS" panose="030F0702030302020204" pitchFamily="66" charset="0"/>
            </a:endParaRPr>
          </a:p>
          <a:p>
            <a:pPr eaLnBrk="1" hangingPunct="1">
              <a:spcBef>
                <a:spcPct val="0"/>
              </a:spcBef>
              <a:buFontTx/>
              <a:buNone/>
            </a:pPr>
            <a:r>
              <a:rPr lang="en-GB" altLang="en-US" sz="2423">
                <a:solidFill>
                  <a:srgbClr val="00B050"/>
                </a:solidFill>
                <a:latin typeface="Comic Sans MS" panose="030F0702030302020204" pitchFamily="66" charset="0"/>
              </a:rPr>
              <a:t>Explain whether consent has been given in particular situations and how you know this.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871" y="5858393"/>
            <a:ext cx="8890000" cy="1944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05872" y="2049810"/>
            <a:ext cx="8890000" cy="3662541"/>
          </a:xfrm>
          <a:prstGeom prst="rect">
            <a:avLst/>
          </a:prstGeom>
          <a:solidFill>
            <a:schemeClr val="bg1"/>
          </a:solidFill>
        </p:spPr>
        <p:txBody>
          <a:bodyPr vert="horz" rtlCol="0">
            <a:spAutoFit/>
          </a:bodyPr>
          <a:lstStyle/>
          <a:p>
            <a:r>
              <a:rPr lang="en-GB" sz="2400" b="1" u="sng" dirty="0">
                <a:solidFill>
                  <a:srgbClr val="000000"/>
                </a:solidFill>
                <a:latin typeface="Comic Sans MS - 23"/>
              </a:rPr>
              <a:t>Learning Outcomes:</a:t>
            </a:r>
          </a:p>
          <a:p>
            <a:endParaRPr lang="en-GB" sz="1600" b="1" u="sng" dirty="0">
              <a:solidFill>
                <a:srgbClr val="000000"/>
              </a:solidFill>
              <a:latin typeface="Comic Sans MS - 23"/>
            </a:endParaRPr>
          </a:p>
          <a:p>
            <a:pPr lvl="0"/>
            <a:r>
              <a:rPr lang="en-GB" sz="2400" dirty="0">
                <a:solidFill>
                  <a:srgbClr val="FF0000"/>
                </a:solidFill>
                <a:latin typeface="Comic Sans MS" pitchFamily="66" charset="0"/>
              </a:rPr>
              <a:t>Identify the dangers of sexting and image sharing and whether the case studies are committing criminal offenses or not.</a:t>
            </a:r>
            <a:endParaRPr lang="en-GB" sz="2400" dirty="0">
              <a:solidFill>
                <a:srgbClr val="000000"/>
              </a:solidFill>
              <a:latin typeface="Comic Sans MS" pitchFamily="66" charset="0"/>
            </a:endParaRPr>
          </a:p>
          <a:p>
            <a:r>
              <a:rPr lang="en-GB" sz="2400" dirty="0">
                <a:solidFill>
                  <a:schemeClr val="accent6">
                    <a:lumMod val="75000"/>
                  </a:schemeClr>
                </a:solidFill>
                <a:latin typeface="Comic Sans MS" pitchFamily="66" charset="0"/>
              </a:rPr>
              <a:t>Describe the consequences of sexting, image sharing and the legal consequences for those breaking the law.</a:t>
            </a:r>
          </a:p>
          <a:p>
            <a:r>
              <a:rPr lang="en-GB" sz="2400" dirty="0">
                <a:solidFill>
                  <a:srgbClr val="00B050"/>
                </a:solidFill>
                <a:latin typeface="Comic Sans MS" pitchFamily="66" charset="0"/>
              </a:rPr>
              <a:t>Explain both long and short term consequences of sexting and image sharing and analyse why the age of consent for sex differs from consent to sexting.</a:t>
            </a:r>
          </a:p>
        </p:txBody>
      </p:sp>
      <p:sp>
        <p:nvSpPr>
          <p:cNvPr id="5" name="TextBox 4"/>
          <p:cNvSpPr txBox="1"/>
          <p:nvPr/>
        </p:nvSpPr>
        <p:spPr>
          <a:xfrm>
            <a:off x="740634" y="5922560"/>
            <a:ext cx="8420475" cy="1815882"/>
          </a:xfrm>
          <a:prstGeom prst="rect">
            <a:avLst/>
          </a:prstGeom>
          <a:noFill/>
        </p:spPr>
        <p:txBody>
          <a:bodyPr vert="horz" wrap="square" rtlCol="0">
            <a:spAutoFit/>
          </a:bodyPr>
          <a:lstStyle/>
          <a:p>
            <a:r>
              <a:rPr lang="en-GB" sz="2800" b="1" dirty="0">
                <a:solidFill>
                  <a:srgbClr val="0070C0"/>
                </a:solidFill>
                <a:latin typeface="Comic Sans MS" pitchFamily="66" charset="0"/>
              </a:rPr>
              <a:t>Keyword</a:t>
            </a:r>
            <a:r>
              <a:rPr lang="en-US" sz="2800" b="1" dirty="0">
                <a:solidFill>
                  <a:srgbClr val="0070C0"/>
                </a:solidFill>
                <a:latin typeface="Comic Sans MS" panose="030F0702030302020204" pitchFamily="66" charset="0"/>
              </a:rPr>
              <a:t>: </a:t>
            </a:r>
            <a:r>
              <a:rPr lang="en-US" sz="2800" dirty="0">
                <a:solidFill>
                  <a:srgbClr val="0070C0"/>
                </a:solidFill>
                <a:latin typeface="Comic Sans MS" panose="030F0702030302020204" pitchFamily="66" charset="0"/>
              </a:rPr>
              <a:t>sending, receiving, or forwarding sexually explicit messages, photographs or images, usually between mobile phones but could be any digital device.</a:t>
            </a:r>
            <a:endParaRPr lang="en-GB" sz="2800" b="1" dirty="0">
              <a:solidFill>
                <a:srgbClr val="0070C0"/>
              </a:solidFill>
              <a:latin typeface="Comic Sans MS" pitchFamily="66" charset="0"/>
            </a:endParaRPr>
          </a:p>
        </p:txBody>
      </p:sp>
      <p:pic>
        <p:nvPicPr>
          <p:cNvPr id="4" name="Picture 3">
            <a:extLst>
              <a:ext uri="{FF2B5EF4-FFF2-40B4-BE49-F238E27FC236}">
                <a16:creationId xmlns:a16="http://schemas.microsoft.com/office/drawing/2014/main" id="{FCD42880-257C-4D52-84C3-490A3183C3D6}"/>
              </a:ext>
            </a:extLst>
          </p:cNvPr>
          <p:cNvPicPr>
            <a:picLocks noChangeAspect="1"/>
          </p:cNvPicPr>
          <p:nvPr/>
        </p:nvPicPr>
        <p:blipFill>
          <a:blip r:embed="rId2"/>
          <a:stretch>
            <a:fillRect/>
          </a:stretch>
        </p:blipFill>
        <p:spPr>
          <a:xfrm>
            <a:off x="509203" y="84898"/>
            <a:ext cx="8907028" cy="2225233"/>
          </a:xfrm>
          <a:prstGeom prst="rect">
            <a:avLst/>
          </a:prstGeom>
        </p:spPr>
      </p:pic>
    </p:spTree>
    <p:extLst>
      <p:ext uri="{BB962C8B-B14F-4D97-AF65-F5344CB8AC3E}">
        <p14:creationId xmlns:p14="http://schemas.microsoft.com/office/powerpoint/2010/main" val="273337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753" y="537642"/>
            <a:ext cx="9388026" cy="7171194"/>
          </a:xfrm>
          <a:prstGeom prst="rect">
            <a:avLst/>
          </a:prstGeom>
          <a:solidFill>
            <a:schemeClr val="bg1"/>
          </a:solidFill>
        </p:spPr>
        <p:txBody>
          <a:bodyPr wrap="square" rtlCol="0">
            <a:spAutoFit/>
          </a:bodyPr>
          <a:lstStyle/>
          <a:p>
            <a:r>
              <a:rPr lang="en-GB" sz="2000" dirty="0">
                <a:latin typeface="Comic Sans MS" panose="030F0702030302020204" pitchFamily="66" charset="0"/>
              </a:rPr>
              <a:t>Watch the clip and answer the questions below at your challenge level. The clip is quite fast paced so we’ll watch it twice.</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solidFill>
                  <a:srgbClr val="FF0000"/>
                </a:solidFill>
                <a:latin typeface="Comic Sans MS" panose="030F0702030302020204" pitchFamily="66" charset="0"/>
              </a:rPr>
              <a:t>What was the biggest mistake of Ally’s life?</a:t>
            </a:r>
          </a:p>
          <a:p>
            <a:endParaRPr lang="en-GB" sz="2000" dirty="0">
              <a:solidFill>
                <a:srgbClr val="FF0000"/>
              </a:solidFill>
              <a:latin typeface="Comic Sans MS" panose="030F0702030302020204" pitchFamily="66" charset="0"/>
            </a:endParaRPr>
          </a:p>
          <a:p>
            <a:r>
              <a:rPr lang="en-GB" sz="2000" dirty="0">
                <a:solidFill>
                  <a:srgbClr val="FF0000"/>
                </a:solidFill>
                <a:latin typeface="Comic Sans MS" panose="030F0702030302020204" pitchFamily="66" charset="0"/>
              </a:rPr>
              <a:t>What bargain did Ally’s ex-boyfriend try and make with her?</a:t>
            </a:r>
          </a:p>
          <a:p>
            <a:endParaRPr lang="en-GB" sz="2000" dirty="0">
              <a:solidFill>
                <a:srgbClr val="FF0000"/>
              </a:solidFill>
              <a:latin typeface="Comic Sans MS" panose="030F0702030302020204" pitchFamily="66" charset="0"/>
            </a:endParaRPr>
          </a:p>
          <a:p>
            <a:r>
              <a:rPr lang="en-GB" sz="2000" dirty="0">
                <a:solidFill>
                  <a:srgbClr val="FF0000"/>
                </a:solidFill>
                <a:latin typeface="Comic Sans MS" panose="030F0702030302020204" pitchFamily="66" charset="0"/>
              </a:rPr>
              <a:t>What happened to Ally at the cheerleading competition?</a:t>
            </a:r>
          </a:p>
          <a:p>
            <a:endParaRPr lang="en-GB" sz="2000" dirty="0">
              <a:latin typeface="Comic Sans MS" panose="030F0702030302020204" pitchFamily="66" charset="0"/>
            </a:endParaRPr>
          </a:p>
          <a:p>
            <a:r>
              <a:rPr lang="en-GB" sz="2000" dirty="0">
                <a:solidFill>
                  <a:schemeClr val="accent6">
                    <a:lumMod val="75000"/>
                  </a:schemeClr>
                </a:solidFill>
                <a:latin typeface="Comic Sans MS" panose="030F0702030302020204" pitchFamily="66" charset="0"/>
              </a:rPr>
              <a:t>How long do many teenagers unrealistically think they will be with their boyfriend or girlfriend for?</a:t>
            </a:r>
          </a:p>
          <a:p>
            <a:endParaRPr lang="en-GB" sz="2000" dirty="0">
              <a:solidFill>
                <a:schemeClr val="accent6">
                  <a:lumMod val="75000"/>
                </a:schemeClr>
              </a:solidFill>
              <a:latin typeface="Comic Sans MS" panose="030F0702030302020204" pitchFamily="66" charset="0"/>
            </a:endParaRPr>
          </a:p>
          <a:p>
            <a:r>
              <a:rPr lang="en-GB" sz="2000" dirty="0">
                <a:solidFill>
                  <a:schemeClr val="accent6">
                    <a:lumMod val="75000"/>
                  </a:schemeClr>
                </a:solidFill>
                <a:latin typeface="Comic Sans MS" panose="030F0702030302020204" pitchFamily="66" charset="0"/>
              </a:rPr>
              <a:t>What </a:t>
            </a:r>
            <a:r>
              <a:rPr lang="en-GB" sz="2000" i="1" dirty="0">
                <a:solidFill>
                  <a:schemeClr val="accent6">
                    <a:lumMod val="75000"/>
                  </a:schemeClr>
                </a:solidFill>
                <a:latin typeface="Comic Sans MS" panose="030F0702030302020204" pitchFamily="66" charset="0"/>
              </a:rPr>
              <a:t>isn’t </a:t>
            </a:r>
            <a:r>
              <a:rPr lang="en-GB" sz="2000" dirty="0">
                <a:solidFill>
                  <a:schemeClr val="accent6">
                    <a:lumMod val="75000"/>
                  </a:schemeClr>
                </a:solidFill>
                <a:latin typeface="Comic Sans MS" panose="030F0702030302020204" pitchFamily="66" charset="0"/>
              </a:rPr>
              <a:t>sexting?</a:t>
            </a:r>
          </a:p>
          <a:p>
            <a:endParaRPr lang="en-GB" sz="2000" dirty="0">
              <a:solidFill>
                <a:schemeClr val="accent6">
                  <a:lumMod val="75000"/>
                </a:schemeClr>
              </a:solidFill>
              <a:latin typeface="Comic Sans MS" panose="030F0702030302020204" pitchFamily="66" charset="0"/>
            </a:endParaRPr>
          </a:p>
          <a:p>
            <a:r>
              <a:rPr lang="en-GB" sz="2000" dirty="0">
                <a:solidFill>
                  <a:schemeClr val="accent6">
                    <a:lumMod val="75000"/>
                  </a:schemeClr>
                </a:solidFill>
                <a:latin typeface="Comic Sans MS" panose="030F0702030302020204" pitchFamily="66" charset="0"/>
              </a:rPr>
              <a:t>What</a:t>
            </a:r>
            <a:r>
              <a:rPr lang="en-GB" sz="2000" i="1" dirty="0">
                <a:solidFill>
                  <a:schemeClr val="accent6">
                    <a:lumMod val="75000"/>
                  </a:schemeClr>
                </a:solidFill>
                <a:latin typeface="Comic Sans MS" panose="030F0702030302020204" pitchFamily="66" charset="0"/>
              </a:rPr>
              <a:t> is </a:t>
            </a:r>
            <a:r>
              <a:rPr lang="en-GB" sz="2000" dirty="0">
                <a:solidFill>
                  <a:schemeClr val="accent6">
                    <a:lumMod val="75000"/>
                  </a:schemeClr>
                </a:solidFill>
                <a:latin typeface="Comic Sans MS" panose="030F0702030302020204" pitchFamily="66" charset="0"/>
              </a:rPr>
              <a:t>sexting?</a:t>
            </a:r>
          </a:p>
          <a:p>
            <a:endParaRPr lang="en-GB" sz="2000" dirty="0">
              <a:latin typeface="Comic Sans MS" panose="030F0702030302020204" pitchFamily="66" charset="0"/>
            </a:endParaRPr>
          </a:p>
          <a:p>
            <a:r>
              <a:rPr lang="en-GB" sz="2000" dirty="0">
                <a:solidFill>
                  <a:srgbClr val="00B050"/>
                </a:solidFill>
                <a:latin typeface="Comic Sans MS" panose="030F0702030302020204" pitchFamily="66" charset="0"/>
              </a:rPr>
              <a:t>Why did Ally’s boyfriend asking her for the picture make her feel better in the short term?</a:t>
            </a:r>
          </a:p>
          <a:p>
            <a:endParaRPr lang="en-GB" sz="2000" dirty="0">
              <a:solidFill>
                <a:srgbClr val="00B050"/>
              </a:solidFill>
              <a:latin typeface="Comic Sans MS" panose="030F0702030302020204" pitchFamily="66" charset="0"/>
            </a:endParaRPr>
          </a:p>
          <a:p>
            <a:r>
              <a:rPr lang="en-GB" sz="2000" dirty="0">
                <a:solidFill>
                  <a:srgbClr val="00B050"/>
                </a:solidFill>
                <a:latin typeface="Comic Sans MS" panose="030F0702030302020204" pitchFamily="66" charset="0"/>
              </a:rPr>
              <a:t>What percentage of recipients forward the image on? (This doesn’t even include just showing people on the phone!)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939" y="1890378"/>
            <a:ext cx="1592573" cy="108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9753" y="1401738"/>
            <a:ext cx="7443810" cy="738664"/>
          </a:xfrm>
          <a:prstGeom prst="rect">
            <a:avLst/>
          </a:prstGeom>
        </p:spPr>
        <p:txBody>
          <a:bodyPr wrap="square">
            <a:spAutoFit/>
          </a:bodyPr>
          <a:lstStyle/>
          <a:p>
            <a:r>
              <a:rPr lang="en-GB" sz="2400" dirty="0">
                <a:hlinkClick r:id="rId4"/>
              </a:rPr>
              <a:t>https://www.youtube.com/watch?v=nsfcN2Hi_ts</a:t>
            </a:r>
            <a:endParaRPr lang="en-GB" dirty="0"/>
          </a:p>
          <a:p>
            <a:endParaRPr lang="en-GB" dirty="0"/>
          </a:p>
        </p:txBody>
      </p:sp>
    </p:spTree>
    <p:extLst>
      <p:ext uri="{BB962C8B-B14F-4D97-AF65-F5344CB8AC3E}">
        <p14:creationId xmlns:p14="http://schemas.microsoft.com/office/powerpoint/2010/main" val="384544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824" y="197051"/>
            <a:ext cx="6182588" cy="3962953"/>
          </a:xfrm>
          <a:prstGeom prst="rect">
            <a:avLst/>
          </a:prstGeom>
          <a:ln>
            <a:solidFill>
              <a:schemeClr val="tx1"/>
            </a:solidFill>
          </a:ln>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80" y="177602"/>
            <a:ext cx="2772162" cy="3972480"/>
          </a:xfrm>
          <a:prstGeom prst="rect">
            <a:avLst/>
          </a:prstGeom>
          <a:ln>
            <a:solidFill>
              <a:schemeClr val="tx1"/>
            </a:solidFill>
          </a:ln>
        </p:spPr>
      </p:pic>
      <p:sp>
        <p:nvSpPr>
          <p:cNvPr id="5" name="TextBox 4"/>
          <p:cNvSpPr txBox="1"/>
          <p:nvPr/>
        </p:nvSpPr>
        <p:spPr>
          <a:xfrm>
            <a:off x="373658" y="4302958"/>
            <a:ext cx="9786342" cy="3939540"/>
          </a:xfrm>
          <a:prstGeom prst="rect">
            <a:avLst/>
          </a:prstGeom>
          <a:noFill/>
        </p:spPr>
        <p:txBody>
          <a:bodyPr wrap="square" rtlCol="0">
            <a:spAutoFit/>
          </a:bodyPr>
          <a:lstStyle/>
          <a:p>
            <a:r>
              <a:rPr lang="en-GB" sz="2000" b="1" dirty="0">
                <a:solidFill>
                  <a:srgbClr val="00B050"/>
                </a:solidFill>
                <a:latin typeface="Comic Sans MS" panose="030F0702030302020204" pitchFamily="66" charset="0"/>
              </a:rPr>
              <a:t>READING ALOUD OPPORTUNITY:</a:t>
            </a:r>
          </a:p>
          <a:p>
            <a:r>
              <a:rPr lang="en-GB" sz="2000" dirty="0">
                <a:latin typeface="Comic Sans MS" panose="030F0702030302020204" pitchFamily="66" charset="0"/>
              </a:rPr>
              <a:t>We will now read the ‘Sexting and the Law’ information sheet together as a class.</a:t>
            </a:r>
          </a:p>
          <a:p>
            <a:endParaRPr lang="en-GB" sz="1000" b="1" dirty="0">
              <a:solidFill>
                <a:srgbClr val="7030A0"/>
              </a:solidFill>
              <a:latin typeface="Comic Sans MS" panose="030F0702030302020204" pitchFamily="66" charset="0"/>
            </a:endParaRPr>
          </a:p>
          <a:p>
            <a:r>
              <a:rPr lang="en-GB" sz="2000" b="1" dirty="0">
                <a:solidFill>
                  <a:srgbClr val="7030A0"/>
                </a:solidFill>
                <a:latin typeface="Comic Sans MS" panose="030F0702030302020204" pitchFamily="66" charset="0"/>
              </a:rPr>
              <a:t>DISCUSSION POINT 1</a:t>
            </a:r>
          </a:p>
          <a:p>
            <a:r>
              <a:rPr lang="en-GB" sz="2000" dirty="0">
                <a:latin typeface="Comic Sans MS" panose="030F0702030302020204" pitchFamily="66" charset="0"/>
              </a:rPr>
              <a:t>Is there anything that surprises you about this information? Why?</a:t>
            </a:r>
          </a:p>
          <a:p>
            <a:endParaRPr lang="en-GB" sz="2000" b="1" dirty="0">
              <a:solidFill>
                <a:srgbClr val="7030A0"/>
              </a:solidFill>
              <a:latin typeface="Comic Sans MS" panose="030F0702030302020204" pitchFamily="66" charset="0"/>
            </a:endParaRPr>
          </a:p>
          <a:p>
            <a:r>
              <a:rPr lang="en-GB" sz="2000" b="1" dirty="0">
                <a:solidFill>
                  <a:srgbClr val="7030A0"/>
                </a:solidFill>
                <a:latin typeface="Comic Sans MS" panose="030F0702030302020204" pitchFamily="66" charset="0"/>
              </a:rPr>
              <a:t>DISCUSSION POINT 2</a:t>
            </a:r>
          </a:p>
          <a:p>
            <a:r>
              <a:rPr lang="en-US" sz="2000" i="1" dirty="0">
                <a:latin typeface="Comic Sans MS" panose="030F0702030302020204" pitchFamily="66" charset="0"/>
              </a:rPr>
              <a:t>‘Remember – the legal consent age for sex is 16. The consent age for sharing indecent images of yourself is actually 18.’</a:t>
            </a:r>
          </a:p>
          <a:p>
            <a:endParaRPr lang="en-US" sz="2000" dirty="0">
              <a:solidFill>
                <a:srgbClr val="FF0000"/>
              </a:solidFill>
              <a:latin typeface="Comic Sans MS" panose="030F0702030302020204" pitchFamily="66" charset="0"/>
            </a:endParaRPr>
          </a:p>
          <a:p>
            <a:r>
              <a:rPr lang="en-US" sz="2000" dirty="0">
                <a:solidFill>
                  <a:srgbClr val="FF0000"/>
                </a:solidFill>
                <a:latin typeface="Comic Sans MS" panose="030F0702030302020204" pitchFamily="66" charset="0"/>
              </a:rPr>
              <a:t>Why do you think this is the case? Discuss for two minutes then explain in your books. Be ready to feed back. </a:t>
            </a:r>
          </a:p>
        </p:txBody>
      </p:sp>
      <p:pic>
        <p:nvPicPr>
          <p:cNvPr id="6" name="Picture 5" descr="Image result for mobile phone vector">
            <a:extLst>
              <a:ext uri="{FF2B5EF4-FFF2-40B4-BE49-F238E27FC236}">
                <a16:creationId xmlns:a16="http://schemas.microsoft.com/office/drawing/2014/main" id="{6EC23FFA-8C01-4E40-8C69-D473B64A08E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085" y="2625312"/>
            <a:ext cx="2195681" cy="1687568"/>
          </a:xfrm>
          <a:prstGeom prst="rect">
            <a:avLst/>
          </a:prstGeom>
          <a:noFill/>
          <a:ln>
            <a:noFill/>
          </a:ln>
        </p:spPr>
      </p:pic>
    </p:spTree>
    <p:extLst>
      <p:ext uri="{BB962C8B-B14F-4D97-AF65-F5344CB8AC3E}">
        <p14:creationId xmlns:p14="http://schemas.microsoft.com/office/powerpoint/2010/main" val="144146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249610"/>
            <a:ext cx="7646926" cy="4896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216" y="1113706"/>
            <a:ext cx="2794996" cy="217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488" y="5362178"/>
            <a:ext cx="9347724" cy="2677656"/>
          </a:xfrm>
          <a:prstGeom prst="rect">
            <a:avLst/>
          </a:prstGeom>
          <a:gradFill>
            <a:gsLst>
              <a:gs pos="0">
                <a:schemeClr val="bg1"/>
              </a:gs>
              <a:gs pos="96000">
                <a:srgbClr val="FFFFCC"/>
              </a:gs>
            </a:gsLst>
            <a:lin ang="16200000" scaled="1"/>
          </a:gradFill>
          <a:ln>
            <a:solidFill>
              <a:schemeClr val="tx1"/>
            </a:solidFill>
          </a:ln>
        </p:spPr>
        <p:txBody>
          <a:bodyPr wrap="square" rtlCol="0">
            <a:spAutoFit/>
          </a:bodyPr>
          <a:lstStyle/>
          <a:p>
            <a:r>
              <a:rPr lang="en-GB" sz="2400" u="sng" dirty="0">
                <a:latin typeface="Comic Sans MS" panose="030F0702030302020204" pitchFamily="66" charset="0"/>
              </a:rPr>
              <a:t>We’re now going to examine some case studies.</a:t>
            </a:r>
          </a:p>
          <a:p>
            <a:endParaRPr lang="en-GB" sz="2400" dirty="0">
              <a:latin typeface="Comic Sans MS" panose="030F0702030302020204" pitchFamily="66" charset="0"/>
            </a:endParaRPr>
          </a:p>
          <a:p>
            <a:r>
              <a:rPr lang="en-GB" sz="2400" dirty="0">
                <a:solidFill>
                  <a:srgbClr val="7030A0"/>
                </a:solidFill>
                <a:latin typeface="Comic Sans MS" panose="030F0702030302020204" pitchFamily="66" charset="0"/>
              </a:rPr>
              <a:t>Read the case studies in your pairs and use your ‘sexting and the law’ information sheet to help you complete your table at your </a:t>
            </a:r>
            <a:r>
              <a:rPr lang="en-GB" sz="2400" b="1" dirty="0">
                <a:solidFill>
                  <a:srgbClr val="FF0000"/>
                </a:solidFill>
                <a:latin typeface="Comic Sans MS" panose="030F0702030302020204" pitchFamily="66" charset="0"/>
              </a:rPr>
              <a:t>challenge level.</a:t>
            </a:r>
          </a:p>
          <a:p>
            <a:endParaRPr lang="en-GB" sz="2400" dirty="0">
              <a:solidFill>
                <a:schemeClr val="accent6">
                  <a:lumMod val="75000"/>
                </a:schemeClr>
              </a:solidFill>
              <a:latin typeface="Comic Sans MS" panose="030F0702030302020204" pitchFamily="66" charset="0"/>
            </a:endParaRPr>
          </a:p>
          <a:p>
            <a:r>
              <a:rPr lang="en-GB" sz="2400" b="1" dirty="0">
                <a:latin typeface="Comic Sans MS" panose="030F0702030302020204" pitchFamily="66" charset="0"/>
              </a:rPr>
              <a:t>Be prepared to feed back your answers to the class.</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112" y="3659113"/>
            <a:ext cx="30861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16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464" y="429260"/>
            <a:ext cx="7488832" cy="3385542"/>
          </a:xfrm>
          <a:prstGeom prst="rect">
            <a:avLst/>
          </a:prstGeom>
          <a:solidFill>
            <a:schemeClr val="bg1"/>
          </a:solidFill>
        </p:spPr>
        <p:txBody>
          <a:bodyPr wrap="square">
            <a:spAutoFit/>
          </a:bodyPr>
          <a:lstStyle/>
          <a:p>
            <a:pPr lvl="0"/>
            <a:r>
              <a:rPr lang="en-GB" sz="2800" b="1" u="sng" dirty="0">
                <a:solidFill>
                  <a:srgbClr val="7030A0"/>
                </a:solidFill>
                <a:latin typeface="Comic Sans MS" panose="030F0702030302020204" pitchFamily="66" charset="0"/>
              </a:rPr>
              <a:t>Mini-Plenary:</a:t>
            </a:r>
            <a:endParaRPr lang="en-GB" sz="2800" b="1" dirty="0">
              <a:solidFill>
                <a:srgbClr val="7030A0"/>
              </a:solidFill>
              <a:latin typeface="Comic Sans MS" panose="030F0702030302020204" pitchFamily="66" charset="0"/>
            </a:endParaRPr>
          </a:p>
          <a:p>
            <a:pPr lvl="0"/>
            <a:r>
              <a:rPr lang="en-GB" sz="2800" dirty="0">
                <a:latin typeface="Comic Sans MS" panose="030F0702030302020204" pitchFamily="66" charset="0"/>
              </a:rPr>
              <a:t>Your friend has missed today’s lesson. </a:t>
            </a:r>
          </a:p>
          <a:p>
            <a:pPr lvl="0"/>
            <a:r>
              <a:rPr lang="en-GB" sz="2800" dirty="0">
                <a:latin typeface="Comic Sans MS" panose="030F0702030302020204" pitchFamily="66" charset="0"/>
              </a:rPr>
              <a:t>Create a </a:t>
            </a:r>
            <a:r>
              <a:rPr lang="en-GB" sz="2800" dirty="0" err="1">
                <a:latin typeface="Comic Sans MS" panose="030F0702030302020204" pitchFamily="66" charset="0"/>
              </a:rPr>
              <a:t>SnapChat</a:t>
            </a:r>
            <a:r>
              <a:rPr lang="en-GB" sz="2800" dirty="0">
                <a:latin typeface="Comic Sans MS" panose="030F0702030302020204" pitchFamily="66" charset="0"/>
              </a:rPr>
              <a:t> or tweet summarising the three most important things you’ve learned about sexting and image sharing.</a:t>
            </a:r>
          </a:p>
          <a:p>
            <a:pPr lvl="0"/>
            <a:endParaRPr lang="en-GB" sz="1200" dirty="0">
              <a:latin typeface="Comic Sans MS" panose="030F0702030302020204" pitchFamily="66" charset="0"/>
            </a:endParaRPr>
          </a:p>
          <a:p>
            <a:pPr lvl="0"/>
            <a:r>
              <a:rPr lang="en-GB" sz="2800" dirty="0">
                <a:solidFill>
                  <a:srgbClr val="00B050"/>
                </a:solidFill>
                <a:latin typeface="Comic Sans MS" panose="030F0702030302020204" pitchFamily="66" charset="0"/>
              </a:rPr>
              <a:t>More challenging: </a:t>
            </a:r>
          </a:p>
          <a:p>
            <a:pPr lvl="0"/>
            <a:r>
              <a:rPr lang="en-GB" sz="2800" dirty="0">
                <a:solidFill>
                  <a:srgbClr val="7030A0"/>
                </a:solidFill>
                <a:latin typeface="Comic Sans MS" panose="030F0702030302020204" pitchFamily="66" charset="0"/>
              </a:rPr>
              <a:t>You can only use 30 words!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296" y="393626"/>
            <a:ext cx="2050479" cy="158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4D14A58C-F835-41DA-991E-0CCADBAC2CD2}"/>
              </a:ext>
            </a:extLst>
          </p:cNvPr>
          <p:cNvSpPr txBox="1"/>
          <p:nvPr/>
        </p:nvSpPr>
        <p:spPr>
          <a:xfrm>
            <a:off x="248029" y="4177674"/>
            <a:ext cx="8890000" cy="3662541"/>
          </a:xfrm>
          <a:prstGeom prst="rect">
            <a:avLst/>
          </a:prstGeom>
          <a:solidFill>
            <a:schemeClr val="bg1"/>
          </a:solidFill>
        </p:spPr>
        <p:txBody>
          <a:bodyPr vert="horz" rtlCol="0">
            <a:spAutoFit/>
          </a:bodyPr>
          <a:lstStyle/>
          <a:p>
            <a:r>
              <a:rPr lang="en-GB" sz="2400" b="1" u="sng" dirty="0">
                <a:solidFill>
                  <a:srgbClr val="000000"/>
                </a:solidFill>
                <a:latin typeface="Comic Sans MS - 23"/>
              </a:rPr>
              <a:t>Learning Outcomes:</a:t>
            </a:r>
          </a:p>
          <a:p>
            <a:endParaRPr lang="en-GB" sz="1600" b="1" u="sng" dirty="0">
              <a:solidFill>
                <a:srgbClr val="000000"/>
              </a:solidFill>
              <a:latin typeface="Comic Sans MS - 23"/>
            </a:endParaRPr>
          </a:p>
          <a:p>
            <a:pPr lvl="0"/>
            <a:r>
              <a:rPr lang="en-GB" sz="2400" dirty="0">
                <a:solidFill>
                  <a:srgbClr val="FF0000"/>
                </a:solidFill>
                <a:latin typeface="Comic Sans MS" pitchFamily="66" charset="0"/>
              </a:rPr>
              <a:t>Identify the dangers of sexting and image sharing and whether the case studies are committing criminal offenses or not.</a:t>
            </a:r>
            <a:endParaRPr lang="en-GB" sz="2400" dirty="0">
              <a:solidFill>
                <a:srgbClr val="000000"/>
              </a:solidFill>
              <a:latin typeface="Comic Sans MS" pitchFamily="66" charset="0"/>
            </a:endParaRPr>
          </a:p>
          <a:p>
            <a:r>
              <a:rPr lang="en-GB" sz="2400" dirty="0">
                <a:solidFill>
                  <a:schemeClr val="accent6">
                    <a:lumMod val="75000"/>
                  </a:schemeClr>
                </a:solidFill>
                <a:latin typeface="Comic Sans MS" pitchFamily="66" charset="0"/>
              </a:rPr>
              <a:t>Describe the consequences of sexting, image sharing and the legal consequences for those breaking the law.</a:t>
            </a:r>
          </a:p>
          <a:p>
            <a:r>
              <a:rPr lang="en-GB" sz="2400" dirty="0">
                <a:solidFill>
                  <a:srgbClr val="00B050"/>
                </a:solidFill>
                <a:latin typeface="Comic Sans MS" pitchFamily="66" charset="0"/>
              </a:rPr>
              <a:t>Explain both long and short term consequences of sexting and image sharing and analyse why the age of consent for sex differs from consent to sexting.</a:t>
            </a:r>
          </a:p>
        </p:txBody>
      </p:sp>
      <p:pic>
        <p:nvPicPr>
          <p:cNvPr id="6" name="Picture 5" descr="Image result for mobile phone vector">
            <a:extLst>
              <a:ext uri="{FF2B5EF4-FFF2-40B4-BE49-F238E27FC236}">
                <a16:creationId xmlns:a16="http://schemas.microsoft.com/office/drawing/2014/main" id="{854171A3-BA51-431E-B21D-22F81BA8E6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085" y="2625312"/>
            <a:ext cx="2195681" cy="1687568"/>
          </a:xfrm>
          <a:prstGeom prst="rect">
            <a:avLst/>
          </a:prstGeom>
          <a:noFill/>
          <a:ln>
            <a:noFill/>
          </a:ln>
        </p:spPr>
      </p:pic>
    </p:spTree>
    <p:extLst>
      <p:ext uri="{BB962C8B-B14F-4D97-AF65-F5344CB8AC3E}">
        <p14:creationId xmlns:p14="http://schemas.microsoft.com/office/powerpoint/2010/main" val="140278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4554D676-A010-4C78-824D-0AFBCC1EE5E7}"/>
              </a:ext>
            </a:extLst>
          </p:cNvPr>
          <p:cNvSpPr txBox="1">
            <a:spLocks noChangeArrowheads="1"/>
          </p:cNvSpPr>
          <p:nvPr/>
        </p:nvSpPr>
        <p:spPr bwMode="auto">
          <a:xfrm>
            <a:off x="1502007" y="412601"/>
            <a:ext cx="7247588" cy="1193275"/>
          </a:xfrm>
          <a:prstGeom prst="rect">
            <a:avLst/>
          </a:prstGeom>
          <a:gradFill flip="none" rotWithShape="1">
            <a:gsLst>
              <a:gs pos="0">
                <a:srgbClr val="FFFFCC"/>
              </a:gs>
              <a:gs pos="100000">
                <a:schemeClr val="bg1">
                  <a:shade val="100000"/>
                  <a:satMod val="115000"/>
                </a:schemeClr>
              </a:gs>
            </a:gsLst>
            <a:path path="circle">
              <a:fillToRect l="100000" t="100000"/>
            </a:path>
            <a:tileRect r="-100000" b="-100000"/>
          </a:gradFill>
          <a:ln w="952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GB" altLang="en-US" sz="3577" dirty="0">
                <a:effectLst>
                  <a:outerShdw blurRad="38100" dist="38100" dir="2700000" algn="tl">
                    <a:srgbClr val="000000">
                      <a:alpha val="43137"/>
                    </a:srgbClr>
                  </a:outerShdw>
                </a:effectLst>
                <a:latin typeface="Comic Sans MS" panose="030F0702030302020204" pitchFamily="66" charset="0"/>
              </a:rPr>
              <a:t>What is consent and why is it so important we learn about it?</a:t>
            </a:r>
            <a:endParaRPr lang="en-GB" altLang="en-US" sz="3577" dirty="0">
              <a:effectLst>
                <a:outerShdw blurRad="38100" dist="38100" dir="2700000" algn="tl">
                  <a:srgbClr val="000000">
                    <a:alpha val="43137"/>
                  </a:srgbClr>
                </a:outerShdw>
              </a:effectLst>
            </a:endParaRPr>
          </a:p>
        </p:txBody>
      </p:sp>
      <p:sp>
        <p:nvSpPr>
          <p:cNvPr id="2052" name="Text Box 20">
            <a:extLst>
              <a:ext uri="{FF2B5EF4-FFF2-40B4-BE49-F238E27FC236}">
                <a16:creationId xmlns:a16="http://schemas.microsoft.com/office/drawing/2014/main" id="{00954F43-EB25-4030-9889-9B3B9FC071BE}"/>
              </a:ext>
            </a:extLst>
          </p:cNvPr>
          <p:cNvSpPr txBox="1">
            <a:spLocks noChangeArrowheads="1"/>
          </p:cNvSpPr>
          <p:nvPr/>
        </p:nvSpPr>
        <p:spPr bwMode="auto">
          <a:xfrm>
            <a:off x="1183231" y="1659837"/>
            <a:ext cx="7885142" cy="5429563"/>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2020" dirty="0">
                <a:solidFill>
                  <a:schemeClr val="accent6"/>
                </a:solidFill>
                <a:latin typeface="Comic Sans MS" pitchFamily="66" charset="0"/>
              </a:rPr>
              <a:t>Hannah went to a friend’s sleep-over.  After staying up late and having fun, she fell asleep first. As Hannah slept, her friends decided to draw on her face with marker pens. </a:t>
            </a:r>
          </a:p>
          <a:p>
            <a:pPr eaLnBrk="1" hangingPunct="1">
              <a:defRPr/>
            </a:pPr>
            <a:r>
              <a:rPr lang="en-GB" altLang="en-US" sz="2020" dirty="0">
                <a:solidFill>
                  <a:schemeClr val="accent6"/>
                </a:solidFill>
                <a:latin typeface="Comic Sans MS" pitchFamily="66" charset="0"/>
              </a:rPr>
              <a:t>The next day Hannah was furious. Not only could she not get the pen off but she felt horrible and weird about her friends doing things to her while she was asleep. </a:t>
            </a:r>
          </a:p>
          <a:p>
            <a:pPr eaLnBrk="1" hangingPunct="1">
              <a:defRPr/>
            </a:pPr>
            <a:endParaRPr lang="en-GB" altLang="en-US" sz="2077" dirty="0">
              <a:solidFill>
                <a:schemeClr val="accent6"/>
              </a:solidFill>
              <a:latin typeface="Comic Sans MS" pitchFamily="66" charset="0"/>
            </a:endParaRPr>
          </a:p>
          <a:p>
            <a:pPr eaLnBrk="1" hangingPunct="1">
              <a:defRPr/>
            </a:pPr>
            <a:endParaRPr lang="en-GB" altLang="en-US" sz="2077" dirty="0">
              <a:solidFill>
                <a:schemeClr val="accent6"/>
              </a:solidFill>
              <a:latin typeface="Comic Sans MS" pitchFamily="66" charset="0"/>
            </a:endParaRPr>
          </a:p>
          <a:p>
            <a:pPr eaLnBrk="1" hangingPunct="1">
              <a:defRPr/>
            </a:pPr>
            <a:endParaRPr lang="en-GB" altLang="en-US" sz="2077" dirty="0">
              <a:solidFill>
                <a:schemeClr val="accent6"/>
              </a:solidFill>
              <a:latin typeface="Comic Sans MS" pitchFamily="66" charset="0"/>
            </a:endParaRPr>
          </a:p>
          <a:p>
            <a:pPr eaLnBrk="1" hangingPunct="1">
              <a:defRPr/>
            </a:pPr>
            <a:endParaRPr lang="en-GB" altLang="en-US" sz="2077" dirty="0">
              <a:solidFill>
                <a:schemeClr val="accent6"/>
              </a:solidFill>
              <a:latin typeface="Comic Sans MS" pitchFamily="66" charset="0"/>
            </a:endParaRPr>
          </a:p>
          <a:p>
            <a:pPr eaLnBrk="1" hangingPunct="1">
              <a:defRPr/>
            </a:pPr>
            <a:endParaRPr lang="en-GB" altLang="en-US" sz="2077" dirty="0">
              <a:solidFill>
                <a:schemeClr val="accent6"/>
              </a:solidFill>
              <a:latin typeface="Comic Sans MS" pitchFamily="66" charset="0"/>
            </a:endParaRPr>
          </a:p>
          <a:p>
            <a:pPr eaLnBrk="1" hangingPunct="1">
              <a:defRPr/>
            </a:pPr>
            <a:endParaRPr lang="en-GB" altLang="en-US" sz="2077" dirty="0">
              <a:solidFill>
                <a:schemeClr val="accent6"/>
              </a:solidFill>
              <a:latin typeface="Comic Sans MS" pitchFamily="66" charset="0"/>
            </a:endParaRPr>
          </a:p>
          <a:p>
            <a:pPr eaLnBrk="1" hangingPunct="1">
              <a:defRPr/>
            </a:pPr>
            <a:endParaRPr lang="en-GB" altLang="en-US" sz="2020" dirty="0">
              <a:solidFill>
                <a:schemeClr val="accent6"/>
              </a:solidFill>
              <a:latin typeface="Comic Sans MS" pitchFamily="66" charset="0"/>
            </a:endParaRPr>
          </a:p>
          <a:p>
            <a:pPr eaLnBrk="1" hangingPunct="1">
              <a:defRPr/>
            </a:pPr>
            <a:r>
              <a:rPr lang="en-GB" altLang="en-US" sz="2020" dirty="0">
                <a:solidFill>
                  <a:srgbClr val="FF0000"/>
                </a:solidFill>
                <a:latin typeface="Comic Sans MS" pitchFamily="66" charset="0"/>
              </a:rPr>
              <a:t>Why did this make Hannah feel so horrible?</a:t>
            </a:r>
          </a:p>
          <a:p>
            <a:pPr eaLnBrk="1" hangingPunct="1">
              <a:defRPr/>
            </a:pPr>
            <a:r>
              <a:rPr lang="en-GB" altLang="en-US" sz="2020" dirty="0">
                <a:solidFill>
                  <a:srgbClr val="CC6600"/>
                </a:solidFill>
                <a:latin typeface="Comic Sans MS" pitchFamily="66" charset="0"/>
              </a:rPr>
              <a:t>Would she have felt different if she couldn’t get the pen off but had allowed them to draw on her?</a:t>
            </a:r>
          </a:p>
          <a:p>
            <a:pPr eaLnBrk="1" hangingPunct="1">
              <a:defRPr/>
            </a:pPr>
            <a:r>
              <a:rPr lang="en-GB" altLang="en-US" sz="2020" dirty="0">
                <a:solidFill>
                  <a:srgbClr val="00B050"/>
                </a:solidFill>
                <a:latin typeface="Comic Sans MS" pitchFamily="66" charset="0"/>
              </a:rPr>
              <a:t>Explain the meaning of the word ‘consent’.</a:t>
            </a:r>
          </a:p>
        </p:txBody>
      </p:sp>
      <p:pic>
        <p:nvPicPr>
          <p:cNvPr id="2054" name="Picture 8">
            <a:extLst>
              <a:ext uri="{FF2B5EF4-FFF2-40B4-BE49-F238E27FC236}">
                <a16:creationId xmlns:a16="http://schemas.microsoft.com/office/drawing/2014/main" id="{D6B9EAD0-4B1D-4638-B4B0-C8057652E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62"/>
          <a:stretch>
            <a:fillRect/>
          </a:stretch>
        </p:blipFill>
        <p:spPr bwMode="auto">
          <a:xfrm>
            <a:off x="1967348" y="3691581"/>
            <a:ext cx="2240596" cy="195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9">
            <a:extLst>
              <a:ext uri="{FF2B5EF4-FFF2-40B4-BE49-F238E27FC236}">
                <a16:creationId xmlns:a16="http://schemas.microsoft.com/office/drawing/2014/main" id="{C304D898-04B8-4EE3-8248-D11A4F7E2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64" b="-603"/>
          <a:stretch>
            <a:fillRect/>
          </a:stretch>
        </p:blipFill>
        <p:spPr bwMode="auto">
          <a:xfrm>
            <a:off x="5374961" y="3686084"/>
            <a:ext cx="3323338" cy="195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5">
            <a:extLst>
              <a:ext uri="{FF2B5EF4-FFF2-40B4-BE49-F238E27FC236}">
                <a16:creationId xmlns:a16="http://schemas.microsoft.com/office/drawing/2014/main" id="{35AD96E9-D732-4C02-8AC1-4002BACE76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859054">
            <a:off x="3625354" y="3502879"/>
            <a:ext cx="2095865" cy="2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25406F3-0410-40ED-BD7B-4AECB6E52D36}"/>
              </a:ext>
            </a:extLst>
          </p:cNvPr>
          <p:cNvSpPr txBox="1">
            <a:spLocks noChangeArrowheads="1"/>
          </p:cNvSpPr>
          <p:nvPr/>
        </p:nvSpPr>
        <p:spPr bwMode="auto">
          <a:xfrm>
            <a:off x="1071476" y="4292493"/>
            <a:ext cx="8017049" cy="3820918"/>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23" b="1" u="sng">
                <a:solidFill>
                  <a:srgbClr val="000000"/>
                </a:solidFill>
                <a:latin typeface="Comic Sans MS" panose="030F0702030302020204" pitchFamily="66" charset="0"/>
              </a:rPr>
              <a:t>Learning Outcomes:</a:t>
            </a:r>
          </a:p>
          <a:p>
            <a:pPr eaLnBrk="1" hangingPunct="1">
              <a:spcBef>
                <a:spcPct val="0"/>
              </a:spcBef>
              <a:buFontTx/>
              <a:buNone/>
            </a:pPr>
            <a:endParaRPr lang="en-GB" altLang="en-US" sz="2423" u="sng">
              <a:solidFill>
                <a:srgbClr val="FF0000"/>
              </a:solidFill>
              <a:latin typeface="Comic Sans MS" panose="030F0702030302020204" pitchFamily="66" charset="0"/>
            </a:endParaRPr>
          </a:p>
          <a:p>
            <a:pPr eaLnBrk="1" hangingPunct="1">
              <a:spcBef>
                <a:spcPct val="0"/>
              </a:spcBef>
              <a:buFontTx/>
              <a:buNone/>
            </a:pPr>
            <a:r>
              <a:rPr lang="en-GB" altLang="en-US" sz="2423">
                <a:solidFill>
                  <a:srgbClr val="FF0000"/>
                </a:solidFill>
                <a:latin typeface="Comic Sans MS" panose="030F0702030302020204" pitchFamily="66" charset="0"/>
              </a:rPr>
              <a:t>Correctly identify cases where consent has or has not been given.</a:t>
            </a:r>
          </a:p>
          <a:p>
            <a:pPr eaLnBrk="1" hangingPunct="1">
              <a:spcBef>
                <a:spcPct val="0"/>
              </a:spcBef>
              <a:buFontTx/>
              <a:buNone/>
            </a:pPr>
            <a:endParaRPr lang="en-GB" altLang="en-US" sz="2423">
              <a:solidFill>
                <a:srgbClr val="000000"/>
              </a:solidFill>
              <a:latin typeface="Comic Sans MS" panose="030F0702030302020204" pitchFamily="66" charset="0"/>
            </a:endParaRPr>
          </a:p>
          <a:p>
            <a:pPr eaLnBrk="1" hangingPunct="1">
              <a:spcBef>
                <a:spcPct val="0"/>
              </a:spcBef>
              <a:buFontTx/>
              <a:buNone/>
            </a:pPr>
            <a:r>
              <a:rPr lang="en-GB" altLang="en-US" sz="2423">
                <a:solidFill>
                  <a:srgbClr val="CC6600"/>
                </a:solidFill>
                <a:latin typeface="Comic Sans MS" panose="030F0702030302020204" pitchFamily="66" charset="0"/>
              </a:rPr>
              <a:t>Describe the ‘cup of tea’ analogy and how it can be used to explain consent accurately.</a:t>
            </a:r>
          </a:p>
          <a:p>
            <a:pPr eaLnBrk="1" hangingPunct="1">
              <a:spcBef>
                <a:spcPct val="0"/>
              </a:spcBef>
              <a:buFontTx/>
              <a:buNone/>
            </a:pPr>
            <a:endParaRPr lang="en-GB" altLang="en-US" sz="2423">
              <a:solidFill>
                <a:srgbClr val="000000"/>
              </a:solidFill>
              <a:latin typeface="Comic Sans MS" panose="030F0702030302020204" pitchFamily="66" charset="0"/>
            </a:endParaRPr>
          </a:p>
          <a:p>
            <a:pPr eaLnBrk="1" hangingPunct="1">
              <a:spcBef>
                <a:spcPct val="0"/>
              </a:spcBef>
              <a:buFontTx/>
              <a:buNone/>
            </a:pPr>
            <a:r>
              <a:rPr lang="en-GB" altLang="en-US" sz="2423">
                <a:solidFill>
                  <a:srgbClr val="00B050"/>
                </a:solidFill>
                <a:latin typeface="Comic Sans MS" panose="030F0702030302020204" pitchFamily="66" charset="0"/>
              </a:rPr>
              <a:t>Explain whether consent has been given in particular situations and how you know this.</a:t>
            </a:r>
          </a:p>
        </p:txBody>
      </p:sp>
      <p:grpSp>
        <p:nvGrpSpPr>
          <p:cNvPr id="3075" name="Group 6">
            <a:extLst>
              <a:ext uri="{FF2B5EF4-FFF2-40B4-BE49-F238E27FC236}">
                <a16:creationId xmlns:a16="http://schemas.microsoft.com/office/drawing/2014/main" id="{3147C916-E8A0-4606-96E6-79271475713C}"/>
              </a:ext>
            </a:extLst>
          </p:cNvPr>
          <p:cNvGrpSpPr>
            <a:grpSpLocks/>
          </p:cNvGrpSpPr>
          <p:nvPr/>
        </p:nvGrpSpPr>
        <p:grpSpPr bwMode="auto">
          <a:xfrm>
            <a:off x="1071476" y="1427167"/>
            <a:ext cx="8017049" cy="2650792"/>
            <a:chOff x="89" y="3"/>
            <a:chExt cx="4593" cy="1429"/>
          </a:xfrm>
        </p:grpSpPr>
        <p:sp>
          <p:nvSpPr>
            <p:cNvPr id="3079" name="Text Box 3">
              <a:extLst>
                <a:ext uri="{FF2B5EF4-FFF2-40B4-BE49-F238E27FC236}">
                  <a16:creationId xmlns:a16="http://schemas.microsoft.com/office/drawing/2014/main" id="{FF27EEE6-D769-4476-8BAC-240BA63C7228}"/>
                </a:ext>
              </a:extLst>
            </p:cNvPr>
            <p:cNvSpPr txBox="1">
              <a:spLocks noChangeArrowheads="1"/>
            </p:cNvSpPr>
            <p:nvPr/>
          </p:nvSpPr>
          <p:spPr bwMode="auto">
            <a:xfrm>
              <a:off x="122" y="86"/>
              <a:ext cx="105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193" b="1" u="sng">
                  <a:solidFill>
                    <a:srgbClr val="0000FF"/>
                  </a:solidFill>
                  <a:latin typeface="Comic Sans MS" panose="030F0702030302020204" pitchFamily="66" charset="0"/>
                </a:rPr>
                <a:t>Key Words</a:t>
              </a:r>
              <a:endParaRPr lang="en-GB" altLang="en-US" sz="2193"/>
            </a:p>
          </p:txBody>
        </p:sp>
        <p:sp>
          <p:nvSpPr>
            <p:cNvPr id="3080" name="Freeform 4">
              <a:extLst>
                <a:ext uri="{FF2B5EF4-FFF2-40B4-BE49-F238E27FC236}">
                  <a16:creationId xmlns:a16="http://schemas.microsoft.com/office/drawing/2014/main" id="{DC111914-AC38-4123-A077-5F936FF365FA}"/>
                </a:ext>
              </a:extLst>
            </p:cNvPr>
            <p:cNvSpPr>
              <a:spLocks/>
            </p:cNvSpPr>
            <p:nvPr/>
          </p:nvSpPr>
          <p:spPr bwMode="auto">
            <a:xfrm>
              <a:off x="110" y="128"/>
              <a:ext cx="4502" cy="1123"/>
            </a:xfrm>
            <a:custGeom>
              <a:avLst/>
              <a:gdLst>
                <a:gd name="T0" fmla="*/ 0 w 4502"/>
                <a:gd name="T1" fmla="*/ 0 h 688"/>
                <a:gd name="T2" fmla="*/ 4501 w 4502"/>
                <a:gd name="T3" fmla="*/ 0 h 688"/>
                <a:gd name="T4" fmla="*/ 4501 w 4502"/>
                <a:gd name="T5" fmla="*/ 2846759 h 688"/>
                <a:gd name="T6" fmla="*/ 0 w 4502"/>
                <a:gd name="T7" fmla="*/ 2846759 h 688"/>
                <a:gd name="T8" fmla="*/ 0 w 4502"/>
                <a:gd name="T9" fmla="*/ 0 h 688"/>
                <a:gd name="T10" fmla="*/ 0 60000 65536"/>
                <a:gd name="T11" fmla="*/ 0 60000 65536"/>
                <a:gd name="T12" fmla="*/ 0 60000 65536"/>
                <a:gd name="T13" fmla="*/ 0 60000 65536"/>
                <a:gd name="T14" fmla="*/ 0 60000 65536"/>
                <a:gd name="T15" fmla="*/ 0 w 4502"/>
                <a:gd name="T16" fmla="*/ 0 h 688"/>
                <a:gd name="T17" fmla="*/ 4502 w 4502"/>
                <a:gd name="T18" fmla="*/ 688 h 688"/>
              </a:gdLst>
              <a:ahLst/>
              <a:cxnLst>
                <a:cxn ang="T10">
                  <a:pos x="T0" y="T1"/>
                </a:cxn>
                <a:cxn ang="T11">
                  <a:pos x="T2" y="T3"/>
                </a:cxn>
                <a:cxn ang="T12">
                  <a:pos x="T4" y="T5"/>
                </a:cxn>
                <a:cxn ang="T13">
                  <a:pos x="T6" y="T7"/>
                </a:cxn>
                <a:cxn ang="T14">
                  <a:pos x="T8" y="T9"/>
                </a:cxn>
              </a:cxnLst>
              <a:rect l="T15" t="T16" r="T17" b="T18"/>
              <a:pathLst>
                <a:path w="4502" h="688">
                  <a:moveTo>
                    <a:pt x="0" y="0"/>
                  </a:moveTo>
                  <a:lnTo>
                    <a:pt x="4501" y="0"/>
                  </a:lnTo>
                  <a:lnTo>
                    <a:pt x="4501" y="687"/>
                  </a:lnTo>
                  <a:lnTo>
                    <a:pt x="0" y="687"/>
                  </a:lnTo>
                  <a:lnTo>
                    <a:pt x="0" y="0"/>
                  </a:lnTo>
                  <a:close/>
                </a:path>
              </a:pathLst>
            </a:custGeom>
            <a:noFill/>
            <a:ln w="381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sz="2077"/>
            </a:p>
          </p:txBody>
        </p:sp>
        <p:sp>
          <p:nvSpPr>
            <p:cNvPr id="3081" name="Text Box 5">
              <a:extLst>
                <a:ext uri="{FF2B5EF4-FFF2-40B4-BE49-F238E27FC236}">
                  <a16:creationId xmlns:a16="http://schemas.microsoft.com/office/drawing/2014/main" id="{AA703A63-AEEE-4BC6-8E14-6EF47744DE14}"/>
                </a:ext>
              </a:extLst>
            </p:cNvPr>
            <p:cNvSpPr txBox="1">
              <a:spLocks noChangeArrowheads="1"/>
            </p:cNvSpPr>
            <p:nvPr/>
          </p:nvSpPr>
          <p:spPr bwMode="auto">
            <a:xfrm>
              <a:off x="89" y="3"/>
              <a:ext cx="4593" cy="1429"/>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770" b="1" u="sng">
                  <a:solidFill>
                    <a:srgbClr val="0000FF"/>
                  </a:solidFill>
                  <a:latin typeface="Comic Sans MS" panose="030F0702030302020204" pitchFamily="66" charset="0"/>
                </a:rPr>
                <a:t>Key Terms</a:t>
              </a:r>
              <a:endParaRPr lang="en-GB" altLang="en-US" sz="2308">
                <a:solidFill>
                  <a:srgbClr val="0000FF"/>
                </a:solidFill>
                <a:latin typeface="Comic Sans MS" panose="030F0702030302020204" pitchFamily="66" charset="0"/>
              </a:endParaRPr>
            </a:p>
            <a:p>
              <a:pPr eaLnBrk="1" hangingPunct="1">
                <a:spcBef>
                  <a:spcPct val="0"/>
                </a:spcBef>
                <a:buFontTx/>
                <a:buNone/>
              </a:pPr>
              <a:r>
                <a:rPr lang="en-GB" altLang="en-US" sz="2770">
                  <a:solidFill>
                    <a:srgbClr val="0000FF"/>
                  </a:solidFill>
                  <a:latin typeface="Comic Sans MS" panose="030F0702030302020204" pitchFamily="66" charset="0"/>
                </a:rPr>
                <a:t>Consent – </a:t>
              </a:r>
              <a:r>
                <a:rPr lang="en-GB" altLang="en-US" sz="2770">
                  <a:latin typeface="Comic Sans MS" panose="030F0702030302020204" pitchFamily="66" charset="0"/>
                </a:rPr>
                <a:t>to give permission for something to happen.</a:t>
              </a:r>
            </a:p>
            <a:p>
              <a:pPr eaLnBrk="1" hangingPunct="1">
                <a:spcBef>
                  <a:spcPct val="0"/>
                </a:spcBef>
                <a:buFontTx/>
                <a:buNone/>
              </a:pPr>
              <a:r>
                <a:rPr lang="en-GB" altLang="en-US" sz="2770">
                  <a:solidFill>
                    <a:srgbClr val="0000FF"/>
                  </a:solidFill>
                  <a:latin typeface="Comic Sans MS" panose="030F0702030302020204" pitchFamily="66" charset="0"/>
                </a:rPr>
                <a:t>Non-consensual – </a:t>
              </a:r>
              <a:r>
                <a:rPr lang="en-GB" altLang="en-US" sz="2770">
                  <a:latin typeface="Comic Sans MS" panose="030F0702030302020204" pitchFamily="66" charset="0"/>
                </a:rPr>
                <a:t>doing something without someone’s permission.</a:t>
              </a:r>
            </a:p>
            <a:p>
              <a:pPr eaLnBrk="1" hangingPunct="1">
                <a:spcBef>
                  <a:spcPct val="0"/>
                </a:spcBef>
                <a:buFontTx/>
                <a:buNone/>
              </a:pPr>
              <a:r>
                <a:rPr lang="en-GB" altLang="en-US" sz="2770">
                  <a:solidFill>
                    <a:srgbClr val="0000FF"/>
                  </a:solidFill>
                  <a:latin typeface="Comic Sans MS" panose="030F0702030302020204" pitchFamily="66" charset="0"/>
                </a:rPr>
                <a:t>Non-consensual sex – </a:t>
              </a:r>
              <a:r>
                <a:rPr lang="en-GB" altLang="en-US" sz="2770">
                  <a:latin typeface="Comic Sans MS" panose="030F0702030302020204" pitchFamily="66" charset="0"/>
                </a:rPr>
                <a:t>this means rape.</a:t>
              </a:r>
            </a:p>
          </p:txBody>
        </p:sp>
      </p:grpSp>
      <p:sp>
        <p:nvSpPr>
          <p:cNvPr id="8" name="Text Box 3">
            <a:extLst>
              <a:ext uri="{FF2B5EF4-FFF2-40B4-BE49-F238E27FC236}">
                <a16:creationId xmlns:a16="http://schemas.microsoft.com/office/drawing/2014/main" id="{31073961-7B9F-4E48-A0EB-80D56683845D}"/>
              </a:ext>
            </a:extLst>
          </p:cNvPr>
          <p:cNvSpPr txBox="1">
            <a:spLocks noChangeArrowheads="1"/>
          </p:cNvSpPr>
          <p:nvPr/>
        </p:nvSpPr>
        <p:spPr bwMode="auto">
          <a:xfrm>
            <a:off x="1455538" y="22761"/>
            <a:ext cx="7247588" cy="1228926"/>
          </a:xfrm>
          <a:prstGeom prst="rect">
            <a:avLst/>
          </a:prstGeom>
          <a:gradFill flip="none" rotWithShape="1">
            <a:gsLst>
              <a:gs pos="0">
                <a:srgbClr val="FFFFCC"/>
              </a:gs>
              <a:gs pos="100000">
                <a:schemeClr val="bg1">
                  <a:shade val="100000"/>
                  <a:satMod val="115000"/>
                </a:schemeClr>
              </a:gs>
            </a:gsLst>
            <a:path path="circle">
              <a:fillToRect l="100000" t="100000"/>
            </a:path>
            <a:tileRect r="-100000" b="-100000"/>
          </a:gra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GB" altLang="en-US" sz="3693" dirty="0">
                <a:effectLst>
                  <a:outerShdw blurRad="38100" dist="38100" dir="2700000" algn="tl">
                    <a:srgbClr val="000000">
                      <a:alpha val="43137"/>
                    </a:srgbClr>
                  </a:outerShdw>
                </a:effectLst>
                <a:latin typeface="Comic Sans MS" panose="030F0702030302020204" pitchFamily="66" charset="0"/>
              </a:rPr>
              <a:t>What is consent and why is it so important we learn about it?</a:t>
            </a:r>
            <a:endParaRPr lang="en-GB" altLang="en-US" sz="3693"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3744F9FE-426E-429A-B907-280F95848191}"/>
              </a:ext>
            </a:extLst>
          </p:cNvPr>
          <p:cNvSpPr>
            <a:spLocks noChangeArrowheads="1"/>
          </p:cNvSpPr>
          <p:nvPr/>
        </p:nvSpPr>
        <p:spPr bwMode="auto">
          <a:xfrm>
            <a:off x="1007354" y="97100"/>
            <a:ext cx="8227734" cy="7737118"/>
          </a:xfrm>
          <a:prstGeom prst="rect">
            <a:avLst/>
          </a:prstGeom>
          <a:solidFill>
            <a:schemeClr val="bg1"/>
          </a:solidFill>
          <a:ln>
            <a:solidFill>
              <a:schemeClr val="tx1"/>
            </a:solid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GB" altLang="en-US" sz="2308" dirty="0">
              <a:hlinkClick r:id="rId2"/>
            </a:endParaRPr>
          </a:p>
          <a:p>
            <a:pPr eaLnBrk="1" hangingPunct="1">
              <a:spcBef>
                <a:spcPct val="0"/>
              </a:spcBef>
              <a:buFontTx/>
              <a:buNone/>
              <a:defRPr/>
            </a:pPr>
            <a:r>
              <a:rPr lang="en-GB" altLang="en-US" sz="2308" dirty="0">
                <a:hlinkClick r:id="rId2"/>
              </a:rPr>
              <a:t>https://www.youtube.com/watch?v=u7Nii5w2FaI</a:t>
            </a:r>
            <a:endParaRPr lang="en-GB" altLang="en-US" sz="2077" dirty="0"/>
          </a:p>
          <a:p>
            <a:pPr eaLnBrk="1" hangingPunct="1">
              <a:spcBef>
                <a:spcPct val="0"/>
              </a:spcBef>
              <a:buFontTx/>
              <a:buNone/>
              <a:defRPr/>
            </a:pPr>
            <a:endParaRPr lang="en-GB" altLang="en-US" sz="1212" b="1" dirty="0">
              <a:latin typeface="Comic Sans MS" panose="030F0702030302020204" pitchFamily="66" charset="0"/>
            </a:endParaRPr>
          </a:p>
          <a:p>
            <a:pPr eaLnBrk="1" hangingPunct="1">
              <a:spcBef>
                <a:spcPct val="0"/>
              </a:spcBef>
              <a:buFontTx/>
              <a:buNone/>
              <a:defRPr/>
            </a:pPr>
            <a:r>
              <a:rPr lang="en-GB" altLang="en-US" sz="2308" b="1" dirty="0">
                <a:latin typeface="Comic Sans MS" panose="030F0702030302020204" pitchFamily="66" charset="0"/>
              </a:rPr>
              <a:t>Watch the clip carefully and then complete the table</a:t>
            </a:r>
            <a:r>
              <a:rPr lang="en-GB" altLang="en-US" sz="2308" b="1" dirty="0"/>
              <a:t>:</a:t>
            </a:r>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p>
          <a:p>
            <a:pPr eaLnBrk="1" hangingPunct="1">
              <a:spcBef>
                <a:spcPct val="0"/>
              </a:spcBef>
              <a:buFontTx/>
              <a:buNone/>
              <a:defRPr/>
            </a:pPr>
            <a:endParaRPr lang="en-GB" altLang="en-US" sz="2077" dirty="0">
              <a:solidFill>
                <a:srgbClr val="FF0000"/>
              </a:solidFill>
            </a:endParaRPr>
          </a:p>
          <a:p>
            <a:pPr eaLnBrk="1" hangingPunct="1">
              <a:spcBef>
                <a:spcPct val="0"/>
              </a:spcBef>
              <a:buFontTx/>
              <a:buNone/>
              <a:defRPr/>
            </a:pPr>
            <a:endParaRPr lang="en-GB" altLang="en-US" sz="2077" dirty="0">
              <a:solidFill>
                <a:srgbClr val="FF0000"/>
              </a:solidFill>
              <a:latin typeface="Comic Sans MS" panose="030F0702030302020204" pitchFamily="66" charset="0"/>
            </a:endParaRPr>
          </a:p>
          <a:p>
            <a:pPr eaLnBrk="1" hangingPunct="1">
              <a:spcBef>
                <a:spcPct val="0"/>
              </a:spcBef>
              <a:buFontTx/>
              <a:buNone/>
              <a:defRPr/>
            </a:pPr>
            <a:r>
              <a:rPr lang="en-GB" altLang="en-US" sz="2077" dirty="0">
                <a:solidFill>
                  <a:srgbClr val="FF0000"/>
                </a:solidFill>
                <a:latin typeface="Comic Sans MS" panose="030F0702030302020204" pitchFamily="66" charset="0"/>
              </a:rPr>
              <a:t>What is the clip trying to say?</a:t>
            </a:r>
          </a:p>
          <a:p>
            <a:pPr eaLnBrk="1" hangingPunct="1">
              <a:spcBef>
                <a:spcPct val="0"/>
              </a:spcBef>
              <a:buFontTx/>
              <a:buNone/>
              <a:defRPr/>
            </a:pPr>
            <a:r>
              <a:rPr lang="en-GB" altLang="en-US" sz="2077" dirty="0">
                <a:solidFill>
                  <a:srgbClr val="CC6600"/>
                </a:solidFill>
                <a:latin typeface="Comic Sans MS" panose="030F0702030302020204" pitchFamily="66" charset="0"/>
              </a:rPr>
              <a:t>Is this point easy to understand?</a:t>
            </a:r>
          </a:p>
          <a:p>
            <a:pPr eaLnBrk="1" hangingPunct="1">
              <a:spcBef>
                <a:spcPct val="0"/>
              </a:spcBef>
              <a:buFontTx/>
              <a:buNone/>
              <a:defRPr/>
            </a:pPr>
            <a:endParaRPr lang="en-GB" altLang="en-US" sz="2077" dirty="0">
              <a:solidFill>
                <a:srgbClr val="CC6600"/>
              </a:solidFill>
              <a:latin typeface="Comic Sans MS" panose="030F0702030302020204" pitchFamily="66" charset="0"/>
            </a:endParaRPr>
          </a:p>
          <a:p>
            <a:pPr eaLnBrk="1" hangingPunct="1">
              <a:spcBef>
                <a:spcPct val="0"/>
              </a:spcBef>
              <a:buFontTx/>
              <a:buNone/>
              <a:defRPr/>
            </a:pPr>
            <a:r>
              <a:rPr lang="en-GB" altLang="en-US" sz="2077" dirty="0">
                <a:solidFill>
                  <a:srgbClr val="00B050"/>
                </a:solidFill>
                <a:latin typeface="Comic Sans MS" panose="030F0702030302020204" pitchFamily="66" charset="0"/>
              </a:rPr>
              <a:t>Are there ever any cases where you should make an unconscious person drink tea, or a conscious person drink it against their will? What could potentially happen if you did?</a:t>
            </a:r>
          </a:p>
          <a:p>
            <a:pPr eaLnBrk="1" hangingPunct="1">
              <a:spcBef>
                <a:spcPct val="0"/>
              </a:spcBef>
              <a:buFontTx/>
              <a:buNone/>
              <a:defRPr/>
            </a:pPr>
            <a:endParaRPr lang="en-GB" altLang="en-US" sz="2077" dirty="0">
              <a:latin typeface="Comic Sans MS" panose="030F0702030302020204" pitchFamily="66" charset="0"/>
            </a:endParaRPr>
          </a:p>
          <a:p>
            <a:pPr eaLnBrk="1" hangingPunct="1">
              <a:spcBef>
                <a:spcPct val="0"/>
              </a:spcBef>
              <a:buFontTx/>
              <a:buNone/>
              <a:defRPr/>
            </a:pPr>
            <a:r>
              <a:rPr lang="en-GB" altLang="en-US" sz="2077" dirty="0">
                <a:latin typeface="Comic Sans MS" panose="030F0702030302020204" pitchFamily="66" charset="0"/>
              </a:rPr>
              <a:t>We’re now going to look at some serious real life instances where people need to be very aware of the concept of consent.</a:t>
            </a:r>
          </a:p>
        </p:txBody>
      </p:sp>
      <p:graphicFrame>
        <p:nvGraphicFramePr>
          <p:cNvPr id="6" name="Table 5">
            <a:extLst>
              <a:ext uri="{FF2B5EF4-FFF2-40B4-BE49-F238E27FC236}">
                <a16:creationId xmlns:a16="http://schemas.microsoft.com/office/drawing/2014/main" id="{B03B780E-CB48-49E8-B65D-5B5DC10E5AE0}"/>
              </a:ext>
            </a:extLst>
          </p:cNvPr>
          <p:cNvGraphicFramePr>
            <a:graphicFrameLocks noGrp="1"/>
          </p:cNvGraphicFramePr>
          <p:nvPr/>
        </p:nvGraphicFramePr>
        <p:xfrm>
          <a:off x="974378" y="1634189"/>
          <a:ext cx="8343156" cy="2825020"/>
        </p:xfrm>
        <a:graphic>
          <a:graphicData uri="http://schemas.openxmlformats.org/drawingml/2006/table">
            <a:tbl>
              <a:tblPr firstRow="1" bandRow="1">
                <a:tableStyleId>{5C22544A-7EE6-4342-B048-85BDC9FD1C3A}</a:tableStyleId>
              </a:tblPr>
              <a:tblGrid>
                <a:gridCol w="4171578">
                  <a:extLst>
                    <a:ext uri="{9D8B030D-6E8A-4147-A177-3AD203B41FA5}">
                      <a16:colId xmlns:a16="http://schemas.microsoft.com/office/drawing/2014/main" val="20000"/>
                    </a:ext>
                  </a:extLst>
                </a:gridCol>
                <a:gridCol w="4171578">
                  <a:extLst>
                    <a:ext uri="{9D8B030D-6E8A-4147-A177-3AD203B41FA5}">
                      <a16:colId xmlns:a16="http://schemas.microsoft.com/office/drawing/2014/main" val="20001"/>
                    </a:ext>
                  </a:extLst>
                </a:gridCol>
              </a:tblGrid>
              <a:tr h="706255">
                <a:tc>
                  <a:txBody>
                    <a:bodyPr/>
                    <a:lstStyle/>
                    <a:p>
                      <a:r>
                        <a:rPr lang="en-GB" sz="2100" b="0" dirty="0">
                          <a:solidFill>
                            <a:srgbClr val="00B050"/>
                          </a:solidFill>
                          <a:effectLst>
                            <a:outerShdw blurRad="38100" dist="38100" dir="2700000" algn="tl">
                              <a:srgbClr val="000000">
                                <a:alpha val="43137"/>
                              </a:srgbClr>
                            </a:outerShdw>
                          </a:effectLst>
                          <a:latin typeface="Comic Sans MS" panose="030F0702030302020204" pitchFamily="66" charset="0"/>
                        </a:rPr>
                        <a:t>Times people</a:t>
                      </a:r>
                      <a:r>
                        <a:rPr lang="en-GB" sz="2100" b="0" baseline="0" dirty="0">
                          <a:solidFill>
                            <a:srgbClr val="00B050"/>
                          </a:solidFill>
                          <a:effectLst>
                            <a:outerShdw blurRad="38100" dist="38100" dir="2700000" algn="tl">
                              <a:srgbClr val="000000">
                                <a:alpha val="43137"/>
                              </a:srgbClr>
                            </a:outerShdw>
                          </a:effectLst>
                          <a:latin typeface="Comic Sans MS" panose="030F0702030302020204" pitchFamily="66" charset="0"/>
                        </a:rPr>
                        <a:t> will drink tea.</a:t>
                      </a:r>
                      <a:endParaRPr lang="en-GB" sz="2100" b="0" dirty="0">
                        <a:solidFill>
                          <a:srgbClr val="00B050"/>
                        </a:solidFill>
                        <a:effectLst>
                          <a:outerShdw blurRad="38100" dist="38100" dir="2700000" algn="tl">
                            <a:srgbClr val="000000">
                              <a:alpha val="43137"/>
                            </a:srgbClr>
                          </a:outerShdw>
                        </a:effectLst>
                        <a:latin typeface="Comic Sans MS" panose="030F0702030302020204" pitchFamily="66" charset="0"/>
                      </a:endParaRPr>
                    </a:p>
                  </a:txBody>
                  <a:tcPr marL="105547" marR="105547" marT="52756" marB="52756"/>
                </a:tc>
                <a:tc>
                  <a:txBody>
                    <a:bodyPr/>
                    <a:lstStyle/>
                    <a:p>
                      <a:r>
                        <a:rPr lang="en-GB" sz="2100" dirty="0">
                          <a:solidFill>
                            <a:srgbClr val="FF0000"/>
                          </a:solidFill>
                          <a:latin typeface="Comic Sans MS" panose="030F0702030302020204" pitchFamily="66" charset="0"/>
                        </a:rPr>
                        <a:t>Times people won’t drink tea.</a:t>
                      </a:r>
                    </a:p>
                  </a:txBody>
                  <a:tcPr marL="105547" marR="105547" marT="52756" marB="52756"/>
                </a:tc>
                <a:extLst>
                  <a:ext uri="{0D108BD9-81ED-4DB2-BD59-A6C34878D82A}">
                    <a16:rowId xmlns:a16="http://schemas.microsoft.com/office/drawing/2014/main" val="10000"/>
                  </a:ext>
                </a:extLst>
              </a:tr>
              <a:tr h="706255">
                <a:tc>
                  <a:txBody>
                    <a:bodyPr/>
                    <a:lstStyle/>
                    <a:p>
                      <a:endParaRPr lang="en-GB" sz="2100" dirty="0"/>
                    </a:p>
                  </a:txBody>
                  <a:tcPr marL="105547" marR="105547" marT="52756" marB="52756"/>
                </a:tc>
                <a:tc>
                  <a:txBody>
                    <a:bodyPr/>
                    <a:lstStyle/>
                    <a:p>
                      <a:endParaRPr lang="en-GB" sz="2100" dirty="0"/>
                    </a:p>
                  </a:txBody>
                  <a:tcPr marL="105547" marR="105547" marT="52756" marB="52756"/>
                </a:tc>
                <a:extLst>
                  <a:ext uri="{0D108BD9-81ED-4DB2-BD59-A6C34878D82A}">
                    <a16:rowId xmlns:a16="http://schemas.microsoft.com/office/drawing/2014/main" val="10001"/>
                  </a:ext>
                </a:extLst>
              </a:tr>
              <a:tr h="706255">
                <a:tc>
                  <a:txBody>
                    <a:bodyPr/>
                    <a:lstStyle/>
                    <a:p>
                      <a:endParaRPr lang="en-GB" sz="2100"/>
                    </a:p>
                  </a:txBody>
                  <a:tcPr marL="105547" marR="105547" marT="52756" marB="52756"/>
                </a:tc>
                <a:tc>
                  <a:txBody>
                    <a:bodyPr/>
                    <a:lstStyle/>
                    <a:p>
                      <a:endParaRPr lang="en-GB" sz="2100" dirty="0"/>
                    </a:p>
                  </a:txBody>
                  <a:tcPr marL="105547" marR="105547" marT="52756" marB="52756"/>
                </a:tc>
                <a:extLst>
                  <a:ext uri="{0D108BD9-81ED-4DB2-BD59-A6C34878D82A}">
                    <a16:rowId xmlns:a16="http://schemas.microsoft.com/office/drawing/2014/main" val="10002"/>
                  </a:ext>
                </a:extLst>
              </a:tr>
              <a:tr h="706255">
                <a:tc>
                  <a:txBody>
                    <a:bodyPr/>
                    <a:lstStyle/>
                    <a:p>
                      <a:endParaRPr lang="en-GB" sz="2100" dirty="0"/>
                    </a:p>
                  </a:txBody>
                  <a:tcPr marL="105547" marR="105547" marT="52756" marB="52756"/>
                </a:tc>
                <a:tc>
                  <a:txBody>
                    <a:bodyPr/>
                    <a:lstStyle/>
                    <a:p>
                      <a:endParaRPr lang="en-GB" sz="2100" dirty="0"/>
                    </a:p>
                  </a:txBody>
                  <a:tcPr marL="105547" marR="105547" marT="52756" marB="52756"/>
                </a:tc>
                <a:extLst>
                  <a:ext uri="{0D108BD9-81ED-4DB2-BD59-A6C34878D82A}">
                    <a16:rowId xmlns:a16="http://schemas.microsoft.com/office/drawing/2014/main" val="10003"/>
                  </a:ext>
                </a:extLst>
              </a:tr>
            </a:tbl>
          </a:graphicData>
        </a:graphic>
      </p:graphicFrame>
      <p:pic>
        <p:nvPicPr>
          <p:cNvPr id="4116" name="Picture 11">
            <a:extLst>
              <a:ext uri="{FF2B5EF4-FFF2-40B4-BE49-F238E27FC236}">
                <a16:creationId xmlns:a16="http://schemas.microsoft.com/office/drawing/2014/main" id="{3107E601-835A-404E-84CF-C4EEAEBFA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511" y="3697077"/>
            <a:ext cx="2046399" cy="173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1281</Words>
  <Application>Microsoft Office PowerPoint</Application>
  <PresentationFormat>Custom</PresentationFormat>
  <Paragraphs>136</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Comic Sans MS - 23</vt:lpstr>
      <vt:lpstr>Franklin Gothic Heavy</vt:lpstr>
      <vt:lpstr>Comic Sans MS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Cotterill (Emily)</dc:creator>
  <cp:keywords>image sharing pshe 2020</cp:keywords>
  <cp:lastModifiedBy>Rob Phizacklea</cp:lastModifiedBy>
  <cp:revision>51</cp:revision>
  <dcterms:created xsi:type="dcterms:W3CDTF">2013-04-25T09:40:03Z</dcterms:created>
  <dcterms:modified xsi:type="dcterms:W3CDTF">2023-05-15T09:43:55Z</dcterms:modified>
</cp:coreProperties>
</file>