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71" r:id="rId4"/>
    <p:sldId id="266" r:id="rId5"/>
  </p:sldIdLst>
  <p:sldSz cx="9728200" cy="729615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E3"/>
    <a:srgbClr val="FFFFCC"/>
    <a:srgbClr val="FF6600"/>
    <a:srgbClr val="CC6600"/>
    <a:srgbClr val="FEA0F3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6" y="72"/>
      </p:cViewPr>
      <p:guideLst>
        <p:guide orient="horz" pos="2298"/>
        <p:guide pos="3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1951D35-4B2C-4101-BE8A-ED6A6750F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911586-1F0D-4FA0-9FFD-2FCB59B5D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3C08B-985A-417C-A5BA-52254141910D}" type="datetimeFigureOut">
              <a:rPr lang="en-GB"/>
              <a:pPr>
                <a:defRPr/>
              </a:pPr>
              <a:t>04/01/2022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63693F5-3559-44FC-9632-40FAF0390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3AA2749-9E18-47E0-9ABA-6059CCF3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76967B-1D65-4AF8-99FE-8BFF99566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BEFB96-F5BC-4DC0-9272-27A66BC5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F7BC2E-5C5A-4680-930F-174A61ED5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72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78409-A7FD-458F-9801-9AC6EB43FE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6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15" y="2266950"/>
            <a:ext cx="8268970" cy="156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30" y="4133851"/>
            <a:ext cx="6809740" cy="1865313"/>
          </a:xfrm>
        </p:spPr>
        <p:txBody>
          <a:bodyPr/>
          <a:lstStyle>
            <a:lvl1pPr marL="0" indent="0" algn="ctr">
              <a:buNone/>
              <a:defRPr/>
            </a:lvl1pPr>
            <a:lvl2pPr marL="583707" indent="0" algn="ctr">
              <a:buNone/>
              <a:defRPr/>
            </a:lvl2pPr>
            <a:lvl3pPr marL="1167414" indent="0" algn="ctr">
              <a:buNone/>
              <a:defRPr/>
            </a:lvl3pPr>
            <a:lvl4pPr marL="1751122" indent="0" algn="ctr">
              <a:buNone/>
              <a:defRPr/>
            </a:lvl4pPr>
            <a:lvl5pPr marL="2334829" indent="0" algn="ctr">
              <a:buNone/>
              <a:defRPr/>
            </a:lvl5pPr>
            <a:lvl6pPr marL="2918536" indent="0" algn="ctr">
              <a:buNone/>
              <a:defRPr/>
            </a:lvl6pPr>
            <a:lvl7pPr marL="3502243" indent="0" algn="ctr">
              <a:buNone/>
              <a:defRPr/>
            </a:lvl7pPr>
            <a:lvl8pPr marL="4085951" indent="0" algn="ctr">
              <a:buNone/>
              <a:defRPr/>
            </a:lvl8pPr>
            <a:lvl9pPr marL="46696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4EDF-108A-4DF2-939E-ECBEE193E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F1FC-4A42-4AB1-8BB7-3EEA990492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2945" y="292101"/>
            <a:ext cx="2188845" cy="6226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410" y="292101"/>
            <a:ext cx="6371971" cy="6226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2C-F8EE-46A8-A10D-202F46DC4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6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3CED-DB74-4274-BA81-4E4D0A95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4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3" y="4687889"/>
            <a:ext cx="8268970" cy="1449387"/>
          </a:xfrm>
        </p:spPr>
        <p:txBody>
          <a:bodyPr anchor="t"/>
          <a:lstStyle>
            <a:lvl1pPr algn="l">
              <a:defRPr sz="51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23" y="3092450"/>
            <a:ext cx="8268970" cy="1595438"/>
          </a:xfrm>
        </p:spPr>
        <p:txBody>
          <a:bodyPr anchor="b"/>
          <a:lstStyle>
            <a:lvl1pPr marL="0" indent="0">
              <a:buNone/>
              <a:defRPr sz="2553"/>
            </a:lvl1pPr>
            <a:lvl2pPr marL="583707" indent="0">
              <a:buNone/>
              <a:defRPr sz="2298"/>
            </a:lvl2pPr>
            <a:lvl3pPr marL="1167414" indent="0">
              <a:buNone/>
              <a:defRPr sz="2043"/>
            </a:lvl3pPr>
            <a:lvl4pPr marL="1751122" indent="0">
              <a:buNone/>
              <a:defRPr sz="1787"/>
            </a:lvl4pPr>
            <a:lvl5pPr marL="2334829" indent="0">
              <a:buNone/>
              <a:defRPr sz="1787"/>
            </a:lvl5pPr>
            <a:lvl6pPr marL="2918536" indent="0">
              <a:buNone/>
              <a:defRPr sz="1787"/>
            </a:lvl6pPr>
            <a:lvl7pPr marL="3502243" indent="0">
              <a:buNone/>
              <a:defRPr sz="1787"/>
            </a:lvl7pPr>
            <a:lvl8pPr marL="4085951" indent="0">
              <a:buNone/>
              <a:defRPr sz="1787"/>
            </a:lvl8pPr>
            <a:lvl9pPr marL="4669658" indent="0">
              <a:buNone/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10D3-0DFE-4FEE-9A4C-B7DB1C16F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410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382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DFE-598F-485D-962E-BC3D7E289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42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10" y="1633539"/>
            <a:ext cx="4298649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" y="2314575"/>
            <a:ext cx="4298649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16" y="1633539"/>
            <a:ext cx="4300675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16" y="2314575"/>
            <a:ext cx="4300675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E47-6660-4970-BF81-112A71181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D8D-A33D-410B-8C45-934779FA9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C0C3-B9AF-4FBA-B4B3-4C4741D4C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3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1" y="290513"/>
            <a:ext cx="3200173" cy="1236662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32" y="290513"/>
            <a:ext cx="5437658" cy="6227762"/>
          </a:xfrm>
        </p:spPr>
        <p:txBody>
          <a:bodyPr/>
          <a:lstStyle>
            <a:lvl1pPr>
              <a:defRPr sz="4085"/>
            </a:lvl1pPr>
            <a:lvl2pPr>
              <a:defRPr sz="3575"/>
            </a:lvl2pPr>
            <a:lvl3pPr>
              <a:defRPr sz="3064"/>
            </a:lvl3pPr>
            <a:lvl4pPr>
              <a:defRPr sz="2553"/>
            </a:lvl4pPr>
            <a:lvl5pPr>
              <a:defRPr sz="2553"/>
            </a:lvl5pPr>
            <a:lvl6pPr>
              <a:defRPr sz="2553"/>
            </a:lvl6pPr>
            <a:lvl7pPr>
              <a:defRPr sz="2553"/>
            </a:lvl7pPr>
            <a:lvl8pPr>
              <a:defRPr sz="2553"/>
            </a:lvl8pPr>
            <a:lvl9pPr>
              <a:defRPr sz="2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1" y="1527175"/>
            <a:ext cx="3200173" cy="4991100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E0-8EFB-44F4-87B3-BEEF35FDD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33" y="5106988"/>
            <a:ext cx="5836920" cy="603250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133" y="652464"/>
            <a:ext cx="5836920" cy="4376737"/>
          </a:xfrm>
        </p:spPr>
        <p:txBody>
          <a:bodyPr/>
          <a:lstStyle>
            <a:lvl1pPr marL="0" indent="0">
              <a:buNone/>
              <a:defRPr sz="4085"/>
            </a:lvl1pPr>
            <a:lvl2pPr marL="583707" indent="0">
              <a:buNone/>
              <a:defRPr sz="3575"/>
            </a:lvl2pPr>
            <a:lvl3pPr marL="1167414" indent="0">
              <a:buNone/>
              <a:defRPr sz="3064"/>
            </a:lvl3pPr>
            <a:lvl4pPr marL="1751122" indent="0">
              <a:buNone/>
              <a:defRPr sz="2553"/>
            </a:lvl4pPr>
            <a:lvl5pPr marL="2334829" indent="0">
              <a:buNone/>
              <a:defRPr sz="2553"/>
            </a:lvl5pPr>
            <a:lvl6pPr marL="2918536" indent="0">
              <a:buNone/>
              <a:defRPr sz="2553"/>
            </a:lvl6pPr>
            <a:lvl7pPr marL="3502243" indent="0">
              <a:buNone/>
              <a:defRPr sz="2553"/>
            </a:lvl7pPr>
            <a:lvl8pPr marL="4085951" indent="0">
              <a:buNone/>
              <a:defRPr sz="2553"/>
            </a:lvl8pPr>
            <a:lvl9pPr marL="4669658" indent="0">
              <a:buNone/>
              <a:defRPr sz="2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133" y="5710238"/>
            <a:ext cx="5836920" cy="855662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74D5-5AEE-4339-A44F-27D3A5E65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33000">
              <a:srgbClr val="8AC6CD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410" y="292101"/>
            <a:ext cx="875538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410" y="1701800"/>
            <a:ext cx="875538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C10D297-1A89-4AD6-869D-0AFEC71B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410" y="6643688"/>
            <a:ext cx="2269913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92D370-0469-4DEF-A6C0-902F70B0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3802" y="6643688"/>
            <a:ext cx="3080597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4FAB3DA-C556-4AC2-997D-D2796142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1877" y="6643688"/>
            <a:ext cx="2269913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87"/>
            </a:lvl1pPr>
          </a:lstStyle>
          <a:p>
            <a:pPr>
              <a:defRPr/>
            </a:pPr>
            <a:fld id="{BA62F474-B4DF-46B9-8F94-3781EF295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5pPr>
      <a:lvl6pPr marL="583707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6pPr>
      <a:lvl7pPr marL="1167414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7pPr>
      <a:lvl8pPr marL="1751122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8pPr>
      <a:lvl9pPr marL="2334829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7780" indent="-437780" algn="l" rtl="0" eaLnBrk="0" fontAlgn="base" hangingPunct="0">
        <a:spcBef>
          <a:spcPct val="20000"/>
        </a:spcBef>
        <a:spcAft>
          <a:spcPct val="0"/>
        </a:spcAft>
        <a:buChar char="•"/>
        <a:defRPr sz="4085">
          <a:solidFill>
            <a:schemeClr val="tx1"/>
          </a:solidFill>
          <a:latin typeface="+mn-lt"/>
          <a:ea typeface="+mn-ea"/>
          <a:cs typeface="+mn-cs"/>
        </a:defRPr>
      </a:lvl1pPr>
      <a:lvl2pPr marL="948524" indent="-364817" algn="l" rtl="0" eaLnBrk="0" fontAlgn="base" hangingPunct="0">
        <a:spcBef>
          <a:spcPct val="20000"/>
        </a:spcBef>
        <a:spcAft>
          <a:spcPct val="0"/>
        </a:spcAft>
        <a:buChar char="–"/>
        <a:defRPr sz="3575">
          <a:solidFill>
            <a:schemeClr val="tx1"/>
          </a:solidFill>
          <a:latin typeface="+mn-lt"/>
          <a:cs typeface="+mn-cs"/>
        </a:defRPr>
      </a:lvl2pPr>
      <a:lvl3pPr marL="1459268" indent="-291854" algn="l" rtl="0" eaLnBrk="0" fontAlgn="base" hangingPunct="0">
        <a:spcBef>
          <a:spcPct val="20000"/>
        </a:spcBef>
        <a:spcAft>
          <a:spcPct val="0"/>
        </a:spcAft>
        <a:buChar char="•"/>
        <a:defRPr sz="3064">
          <a:solidFill>
            <a:schemeClr val="tx1"/>
          </a:solidFill>
          <a:latin typeface="+mn-lt"/>
          <a:cs typeface="+mn-cs"/>
        </a:defRPr>
      </a:lvl3pPr>
      <a:lvl4pPr marL="2042975" indent="-291854" algn="l" rtl="0" eaLnBrk="0" fontAlgn="base" hangingPunct="0">
        <a:spcBef>
          <a:spcPct val="20000"/>
        </a:spcBef>
        <a:spcAft>
          <a:spcPct val="0"/>
        </a:spcAft>
        <a:buChar char="–"/>
        <a:defRPr sz="2553">
          <a:solidFill>
            <a:schemeClr val="tx1"/>
          </a:solidFill>
          <a:latin typeface="+mn-lt"/>
          <a:cs typeface="+mn-cs"/>
        </a:defRPr>
      </a:lvl4pPr>
      <a:lvl5pPr marL="2626683" indent="-291854" algn="l" rtl="0" eaLnBrk="0" fontAlgn="base" hangingPunct="0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5pPr>
      <a:lvl6pPr marL="3210390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6pPr>
      <a:lvl7pPr marL="3794097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7pPr>
      <a:lvl8pPr marL="4377804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8pPr>
      <a:lvl9pPr marL="4961512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1pPr>
      <a:lvl2pPr marL="583707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2pPr>
      <a:lvl3pPr marL="1167414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3pPr>
      <a:lvl4pPr marL="1751122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4pPr>
      <a:lvl5pPr marL="2334829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5pPr>
      <a:lvl6pPr marL="2918536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6pPr>
      <a:lvl7pPr marL="3502243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7pPr>
      <a:lvl8pPr marL="4085951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8pPr>
      <a:lvl9pPr marL="4669658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TYFeZNLk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98B528-2D2F-45C9-B26F-C332F980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3" y="843687"/>
            <a:ext cx="8280920" cy="5468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342C2-A041-487D-87F3-0877067C8815}"/>
              </a:ext>
            </a:extLst>
          </p:cNvPr>
          <p:cNvSpPr txBox="1"/>
          <p:nvPr/>
        </p:nvSpPr>
        <p:spPr>
          <a:xfrm>
            <a:off x="460511" y="4991967"/>
            <a:ext cx="880717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Challenge: </a:t>
            </a:r>
            <a:r>
              <a:rPr lang="en-GB" sz="2200" dirty="0">
                <a:latin typeface="Comic Sans MS" panose="030F0702030302020204" pitchFamily="66" charset="0"/>
              </a:rPr>
              <a:t>Would a real modelling agency ask a 15 year old to send pictures from her phone? What do you think? </a:t>
            </a:r>
          </a:p>
          <a:p>
            <a:r>
              <a:rPr lang="en-GB" sz="2200" b="1" dirty="0">
                <a:solidFill>
                  <a:srgbClr val="FF6600"/>
                </a:solidFill>
                <a:latin typeface="Comic Sans MS" panose="030F0702030302020204" pitchFamily="66" charset="0"/>
              </a:rPr>
              <a:t>More challenging: </a:t>
            </a:r>
            <a:r>
              <a:rPr lang="en-GB" sz="2200" dirty="0">
                <a:latin typeface="Comic Sans MS" panose="030F0702030302020204" pitchFamily="66" charset="0"/>
              </a:rPr>
              <a:t>Why do you think Eva’s friend is worried? </a:t>
            </a:r>
          </a:p>
          <a:p>
            <a:r>
              <a:rPr lang="en-GB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Mega challenge: </a:t>
            </a:r>
            <a:r>
              <a:rPr lang="en-GB" sz="2200" dirty="0">
                <a:latin typeface="Comic Sans MS" panose="030F0702030302020204" pitchFamily="66" charset="0"/>
              </a:rPr>
              <a:t>How could Eva’s friend make sure Eva was safe whilst not putting herself in any danger? Explain.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28272" y="-10019"/>
            <a:ext cx="9271653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100" b="1" u="sng" dirty="0">
                <a:latin typeface="Comic Sans MS" panose="030F0702030302020204" pitchFamily="66" charset="0"/>
              </a:rPr>
              <a:t>Ho</a:t>
            </a:r>
            <a:r>
              <a:rPr lang="en-GB" altLang="en-US" b="1" u="sng" dirty="0">
                <a:latin typeface="Comic Sans MS" panose="030F0702030302020204" pitchFamily="66" charset="0"/>
              </a:rPr>
              <a:t>w do we recognise Child Sexual Exploitation and how easily can this happen?</a:t>
            </a:r>
            <a:endParaRPr lang="en-GB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C1CD10-CA5F-467D-8CC8-E802F200333D}"/>
              </a:ext>
            </a:extLst>
          </p:cNvPr>
          <p:cNvSpPr txBox="1"/>
          <p:nvPr/>
        </p:nvSpPr>
        <p:spPr>
          <a:xfrm>
            <a:off x="203480" y="1187461"/>
            <a:ext cx="1656184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STARTER</a:t>
            </a:r>
            <a:r>
              <a:rPr lang="en-GB" sz="20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6FFE8280-DD68-4E64-932D-F2F9E5F84E84}"/>
              </a:ext>
            </a:extLst>
          </p:cNvPr>
          <p:cNvSpPr/>
          <p:nvPr/>
        </p:nvSpPr>
        <p:spPr>
          <a:xfrm>
            <a:off x="176302" y="1719003"/>
            <a:ext cx="2731219" cy="1414011"/>
          </a:xfrm>
          <a:prstGeom prst="wedgeEllipseCallout">
            <a:avLst>
              <a:gd name="adj1" fmla="val 58567"/>
              <a:gd name="adj2" fmla="val 1297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9F1EC-FDE2-41E2-B946-C0876280B96B}"/>
              </a:ext>
            </a:extLst>
          </p:cNvPr>
          <p:cNvSpPr txBox="1"/>
          <p:nvPr/>
        </p:nvSpPr>
        <p:spPr>
          <a:xfrm>
            <a:off x="300531" y="1769536"/>
            <a:ext cx="248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Tim loved my pictures, he says the modelling agency wants to see more!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xmlns="" id="{B1A76DC1-2CBB-41C0-9DEF-64F368E116B9}"/>
              </a:ext>
            </a:extLst>
          </p:cNvPr>
          <p:cNvSpPr/>
          <p:nvPr/>
        </p:nvSpPr>
        <p:spPr>
          <a:xfrm>
            <a:off x="6720883" y="1559031"/>
            <a:ext cx="2731219" cy="1696324"/>
          </a:xfrm>
          <a:prstGeom prst="wedgeEllipseCallout">
            <a:avLst>
              <a:gd name="adj1" fmla="val -61861"/>
              <a:gd name="adj2" fmla="val 3303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3671F2-E12B-4A89-B112-26B8DA0904FF}"/>
              </a:ext>
            </a:extLst>
          </p:cNvPr>
          <p:cNvSpPr txBox="1"/>
          <p:nvPr/>
        </p:nvSpPr>
        <p:spPr>
          <a:xfrm>
            <a:off x="6839724" y="1719003"/>
            <a:ext cx="2493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Eva, you sure this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guy is legit, he’s not some child sexual exploitation creep or something?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4C9872DB-B9EF-49FC-A55D-4054EABC5D71}"/>
              </a:ext>
            </a:extLst>
          </p:cNvPr>
          <p:cNvSpPr/>
          <p:nvPr/>
        </p:nvSpPr>
        <p:spPr>
          <a:xfrm>
            <a:off x="1457627" y="3264446"/>
            <a:ext cx="1430633" cy="1249635"/>
          </a:xfrm>
          <a:prstGeom prst="wedgeEllipseCallout">
            <a:avLst>
              <a:gd name="adj1" fmla="val 80965"/>
              <a:gd name="adj2" fmla="val -5774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01EEB3-FB39-4F04-80E2-9DEAA7599EA8}"/>
              </a:ext>
            </a:extLst>
          </p:cNvPr>
          <p:cNvSpPr txBox="1"/>
          <p:nvPr/>
        </p:nvSpPr>
        <p:spPr>
          <a:xfrm>
            <a:off x="1226399" y="3460470"/>
            <a:ext cx="1893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Babe, I’m fifteen not eight!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9930" y="4283647"/>
            <a:ext cx="9008322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Learning Outcomes:</a:t>
            </a:r>
            <a:endParaRPr lang="en-GB" altLang="en-US" sz="24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identify the warning signs of CSE and what we can do if we suspect a case of CSE.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C6600"/>
                </a:solidFill>
                <a:latin typeface="Comic Sans MS" panose="030F0702030302020204" pitchFamily="66" charset="0"/>
              </a:rPr>
              <a:t>Describe three most important red flags for both online and offline safety which suggest cases of CSE.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Explain the manipulation techniques used by abusers and why we should leave investigation to the authorities.</a:t>
            </a:r>
          </a:p>
        </p:txBody>
      </p:sp>
      <p:sp>
        <p:nvSpPr>
          <p:cNvPr id="5123" name="Freeform 4"/>
          <p:cNvSpPr>
            <a:spLocks/>
          </p:cNvSpPr>
          <p:nvPr/>
        </p:nvSpPr>
        <p:spPr bwMode="auto">
          <a:xfrm>
            <a:off x="101328" y="1631851"/>
            <a:ext cx="9525529" cy="2376264"/>
          </a:xfrm>
          <a:custGeom>
            <a:avLst/>
            <a:gdLst>
              <a:gd name="T0" fmla="*/ 0 w 4502"/>
              <a:gd name="T1" fmla="*/ 0 h 688"/>
              <a:gd name="T2" fmla="*/ 2147483646 w 4502"/>
              <a:gd name="T3" fmla="*/ 0 h 688"/>
              <a:gd name="T4" fmla="*/ 2147483646 w 4502"/>
              <a:gd name="T5" fmla="*/ 2147483646 h 688"/>
              <a:gd name="T6" fmla="*/ 0 w 4502"/>
              <a:gd name="T7" fmla="*/ 2147483646 h 688"/>
              <a:gd name="T8" fmla="*/ 0 w 4502"/>
              <a:gd name="T9" fmla="*/ 0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2"/>
              <a:gd name="T16" fmla="*/ 0 h 688"/>
              <a:gd name="T17" fmla="*/ 4502 w 4502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2" h="688">
                <a:moveTo>
                  <a:pt x="0" y="0"/>
                </a:moveTo>
                <a:lnTo>
                  <a:pt x="4501" y="0"/>
                </a:lnTo>
                <a:lnTo>
                  <a:pt x="4501" y="687"/>
                </a:lnTo>
                <a:lnTo>
                  <a:pt x="0" y="6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01462" y="1673675"/>
            <a:ext cx="9325259" cy="22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98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Key terms: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Child Sexual Exploitation </a:t>
            </a:r>
            <a:r>
              <a:rPr lang="en-GB" sz="2400" dirty="0">
                <a:latin typeface="Comic Sans MS" panose="030F0702030302020204" pitchFamily="66" charset="0"/>
              </a:rPr>
              <a:t>- sexual abuse of under 18s through the exchange of sex or sexual acts for drugs, food, shelter, protection, other basics of life, and/or money. Sexual exploitation includes involving under 18s in creating pornography and sexually explicit websites too.</a:t>
            </a:r>
            <a:endParaRPr lang="en-GB" altLang="en-US" sz="2298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9551FF-B858-4D2E-BACA-397E73E0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9" y="119762"/>
            <a:ext cx="9321592" cy="1353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7D7001-534B-4708-8787-63525A19B89B}"/>
              </a:ext>
            </a:extLst>
          </p:cNvPr>
          <p:cNvSpPr txBox="1"/>
          <p:nvPr/>
        </p:nvSpPr>
        <p:spPr>
          <a:xfrm>
            <a:off x="235026" y="124033"/>
            <a:ext cx="9416150" cy="61247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Task </a:t>
            </a:r>
            <a:r>
              <a:rPr lang="en-GB" sz="2800" b="1" u="sng" kern="0" dirty="0">
                <a:solidFill>
                  <a:srgbClr val="7030A0"/>
                </a:solidFill>
                <a:latin typeface="Comic Sans MS" panose="030F0702030302020204" pitchFamily="66" charset="0"/>
                <a:cs typeface="+mn-cs"/>
              </a:rPr>
              <a:t>One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We will now find out more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about the warning signs of CSE,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the law and what we can do if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w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e suspect a case of CSE is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happening.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7030A0"/>
                </a:solidFill>
                <a:latin typeface="Comic Sans MS" panose="030F0702030302020204" pitchFamily="66" charset="0"/>
              </a:rPr>
              <a:t>QUIET READING!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Read the extract that is attached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this </a:t>
            </a:r>
            <a:r>
              <a:rPr lang="en-GB" sz="2400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showbie</a:t>
            </a: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lesson. Make sure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you read carefully as you tutor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might ask you to explain the what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you have read.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You will then complete the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next task.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xmlns="" id="{40722ED4-48D9-4741-BED7-DFD6CCA8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55">
            <a:off x="5037834" y="410785"/>
            <a:ext cx="4186776" cy="273574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E467683-C664-4BB7-BA50-A4C8928698AE}"/>
              </a:ext>
            </a:extLst>
          </p:cNvPr>
          <p:cNvSpPr/>
          <p:nvPr/>
        </p:nvSpPr>
        <p:spPr>
          <a:xfrm rot="20228274">
            <a:off x="5234087" y="3108994"/>
            <a:ext cx="1651802" cy="448307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03169-9B99-46E8-AD36-156C811A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74" y="4224139"/>
            <a:ext cx="3586251" cy="2571274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C62F2D96-A741-4675-8691-5CCCF7496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46" y="1566585"/>
            <a:ext cx="1651801" cy="24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389BCB-2C55-45EA-A1C5-F8971198CED3}"/>
              </a:ext>
            </a:extLst>
          </p:cNvPr>
          <p:cNvSpPr/>
          <p:nvPr/>
        </p:nvSpPr>
        <p:spPr>
          <a:xfrm>
            <a:off x="255588" y="109567"/>
            <a:ext cx="9217024" cy="70019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u="sng" dirty="0">
                <a:solidFill>
                  <a:srgbClr val="7030A0"/>
                </a:solidFill>
                <a:latin typeface="Comic Sans MS" panose="030F0702030302020204" pitchFamily="66" charset="0"/>
                <a:ea typeface="Noto Sans CJK SC Regular"/>
                <a:cs typeface="FreeSans"/>
              </a:rPr>
              <a:t>Task Two: How easily can CSE happen?</a:t>
            </a:r>
          </a:p>
          <a:p>
            <a:pPr>
              <a:spcAft>
                <a:spcPts val="0"/>
              </a:spcAft>
            </a:pPr>
            <a:r>
              <a:rPr lang="en-US" sz="2200" dirty="0">
                <a:latin typeface="Comic Sans MS" panose="030F0702030302020204" pitchFamily="66" charset="0"/>
                <a:ea typeface="Noto Sans CJK SC Regular"/>
                <a:cs typeface="FreeSans"/>
              </a:rPr>
              <a:t>Watch and complete your choice of challenges on your worksheet.</a:t>
            </a:r>
          </a:p>
          <a:p>
            <a:pPr>
              <a:spcAft>
                <a:spcPts val="0"/>
              </a:spcAft>
            </a:pPr>
            <a:endParaRPr lang="en-US" sz="2200" dirty="0">
              <a:latin typeface="Comic Sans MS" panose="030F0702030302020204" pitchFamily="66" charset="0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b="1" u="sng" dirty="0">
                <a:solidFill>
                  <a:srgbClr val="000080"/>
                </a:solidFill>
                <a:latin typeface="Comic Sans MS" panose="030F0702030302020204" pitchFamily="66" charset="0"/>
                <a:ea typeface="Noto Sans CJK SC Regular"/>
                <a:cs typeface="FreeSans"/>
                <a:hlinkClick r:id="rId2"/>
              </a:rPr>
              <a:t>https://www.youtube.com/watch?v=pnTYFeZNLkQ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Noto Sans CJK SC Regular"/>
                <a:cs typeface="FreeSans"/>
              </a:rPr>
              <a:t>Challenging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1. Name TWO of the things that Dave did in order to make Emma trust him.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2. Name TWO things that Dave did that would count as abuse.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3. How did Emma end up stopping the abuse?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</a:t>
            </a:r>
            <a:r>
              <a:rPr lang="en-US" sz="2000" b="1" dirty="0">
                <a:solidFill>
                  <a:srgbClr val="C55A11"/>
                </a:solidFill>
                <a:latin typeface="Comic Sans MS" panose="030F0702030302020204" pitchFamily="66" charset="0"/>
                <a:ea typeface="Noto Sans CJK SC Regular"/>
                <a:cs typeface="FreeSans"/>
              </a:rPr>
              <a:t>More Challenging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1. What do you think was the first sign that Dave was intending to abuse Emma?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2. How many examples of abusive behaviour can you count in this video? Write a list, explaining how each example counts as abuse.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3. Could Emma’s mum have done more to protect Emma? Explain your answer.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  <a:ea typeface="Noto Sans CJK SC Regular"/>
                <a:cs typeface="FreeSans"/>
              </a:rPr>
              <a:t>Mega Challenging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1. How is Dave’s attention to Emma different from a normal friendship or young romance?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2. What were the most manipulative techniques used by Dave and why do you think they worked? Explain at least THREE different examples.</a:t>
            </a:r>
            <a:endParaRPr lang="en-GB" sz="20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Comic Sans MS" panose="030F0702030302020204" pitchFamily="66" charset="0"/>
                <a:ea typeface="Noto Sans CJK SC Regular"/>
                <a:cs typeface="FreeSans"/>
              </a:rPr>
              <a:t> 3. If you were in Emma’s situation, do you think you would have acted differently? Explain why or why not.</a:t>
            </a:r>
            <a:endParaRPr lang="en-GB" sz="2200" dirty="0">
              <a:latin typeface="Liberation Serif"/>
              <a:ea typeface="Noto Sans CJK SC Regular"/>
              <a:cs typeface="FreeSans"/>
            </a:endParaRPr>
          </a:p>
          <a:p>
            <a:pPr>
              <a:spcAft>
                <a:spcPts val="0"/>
              </a:spcAft>
            </a:pPr>
            <a:r>
              <a:rPr lang="en-US" sz="300" b="1" dirty="0">
                <a:latin typeface="Comic Sans MS" panose="030F0702030302020204" pitchFamily="66" charset="0"/>
                <a:ea typeface="Noto Sans CJK SC Regular"/>
                <a:cs typeface="Free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30836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367</Words>
  <Application>Microsoft Office PowerPoint</Application>
  <PresentationFormat>Custom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Liberation Serif</vt:lpstr>
      <vt:lpstr>Calibri</vt:lpstr>
      <vt:lpstr>Noto Sans CJK SC Regular</vt:lpstr>
      <vt:lpstr>Comic Sans MS</vt:lpstr>
      <vt:lpstr>FreeSans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Merck &amp; Co.,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Cotterill</dc:creator>
  <cp:keywords>pshe resources</cp:keywords>
  <cp:lastModifiedBy>Rob Phizacklea</cp:lastModifiedBy>
  <cp:revision>403</cp:revision>
  <dcterms:created xsi:type="dcterms:W3CDTF">2012-06-25T08:27:51Z</dcterms:created>
  <dcterms:modified xsi:type="dcterms:W3CDTF">2022-01-04T12:32:52Z</dcterms:modified>
</cp:coreProperties>
</file>